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615" r:id="rId3"/>
    <p:sldId id="623" r:id="rId4"/>
    <p:sldId id="671" r:id="rId5"/>
    <p:sldId id="670" r:id="rId6"/>
    <p:sldId id="643" r:id="rId7"/>
    <p:sldId id="288" r:id="rId8"/>
    <p:sldId id="548" r:id="rId9"/>
    <p:sldId id="302" r:id="rId10"/>
    <p:sldId id="617" r:id="rId11"/>
    <p:sldId id="618" r:id="rId12"/>
    <p:sldId id="619" r:id="rId13"/>
    <p:sldId id="620" r:id="rId14"/>
    <p:sldId id="621" r:id="rId15"/>
    <p:sldId id="645" r:id="rId16"/>
    <p:sldId id="649" r:id="rId17"/>
    <p:sldId id="647" r:id="rId18"/>
    <p:sldId id="659" r:id="rId19"/>
    <p:sldId id="656" r:id="rId20"/>
    <p:sldId id="660" r:id="rId21"/>
    <p:sldId id="651" r:id="rId22"/>
    <p:sldId id="652" r:id="rId23"/>
    <p:sldId id="654" r:id="rId24"/>
    <p:sldId id="655" r:id="rId25"/>
    <p:sldId id="661" r:id="rId26"/>
    <p:sldId id="657" r:id="rId27"/>
    <p:sldId id="662" r:id="rId28"/>
    <p:sldId id="358" r:id="rId29"/>
    <p:sldId id="398" r:id="rId30"/>
    <p:sldId id="663" r:id="rId31"/>
    <p:sldId id="672" r:id="rId32"/>
    <p:sldId id="666" r:id="rId33"/>
    <p:sldId id="664" r:id="rId34"/>
    <p:sldId id="665" r:id="rId35"/>
    <p:sldId id="427" r:id="rId36"/>
    <p:sldId id="669" r:id="rId37"/>
    <p:sldId id="359" r:id="rId38"/>
    <p:sldId id="668" r:id="rId39"/>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obuyck Patrick" initials="LP" lastIdx="1" clrIdx="0">
    <p:extLst>
      <p:ext uri="{19B8F6BF-5375-455C-9EA6-DF929625EA0E}">
        <p15:presenceInfo xmlns:p15="http://schemas.microsoft.com/office/powerpoint/2012/main" userId="S-1-5-21-2935066115-4120494562-2009044711-403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90" autoAdjust="0"/>
  </p:normalViewPr>
  <p:slideViewPr>
    <p:cSldViewPr>
      <p:cViewPr varScale="1">
        <p:scale>
          <a:sx n="71" d="100"/>
          <a:sy n="71" d="100"/>
        </p:scale>
        <p:origin x="194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560FB47-F972-4210-8508-A013F313814B}" type="datetimeFigureOut">
              <a:rPr lang="nl-BE" smtClean="0"/>
              <a:t>27/09/2023</a:t>
            </a:fld>
            <a:endParaRPr lang="nl-BE"/>
          </a:p>
        </p:txBody>
      </p:sp>
      <p:sp>
        <p:nvSpPr>
          <p:cNvPr id="4" name="Tijdelijke aanduiding voor voettekst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FD333CBB-6FBF-4A85-A894-2B878F3EEC69}" type="slidenum">
              <a:rPr lang="nl-BE" smtClean="0"/>
              <a:t>‹#›</a:t>
            </a:fld>
            <a:endParaRPr lang="nl-BE"/>
          </a:p>
        </p:txBody>
      </p:sp>
    </p:spTree>
    <p:extLst>
      <p:ext uri="{BB962C8B-B14F-4D97-AF65-F5344CB8AC3E}">
        <p14:creationId xmlns:p14="http://schemas.microsoft.com/office/powerpoint/2010/main" val="80413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D234325-7464-45B0-8EB3-6E295BAAC1BF}" type="datetimeFigureOut">
              <a:rPr lang="nl-BE" smtClean="0"/>
              <a:t>27/09/2023</a:t>
            </a:fld>
            <a:endParaRPr lang="nl-BE"/>
          </a:p>
        </p:txBody>
      </p:sp>
      <p:sp>
        <p:nvSpPr>
          <p:cNvPr id="4" name="Tijdelijke aanduiding voor dia-afbeelding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2D4FC8DB-66EC-4C33-B20B-BA369D60947A}" type="slidenum">
              <a:rPr lang="nl-BE" smtClean="0"/>
              <a:t>‹#›</a:t>
            </a:fld>
            <a:endParaRPr lang="nl-BE"/>
          </a:p>
        </p:txBody>
      </p:sp>
    </p:spTree>
    <p:extLst>
      <p:ext uri="{BB962C8B-B14F-4D97-AF65-F5344CB8AC3E}">
        <p14:creationId xmlns:p14="http://schemas.microsoft.com/office/powerpoint/2010/main" val="1497792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D4FC8DB-66EC-4C33-B20B-BA369D60947A}" type="slidenum">
              <a:rPr lang="nl-BE" smtClean="0"/>
              <a:t>1</a:t>
            </a:fld>
            <a:endParaRPr lang="nl-BE"/>
          </a:p>
        </p:txBody>
      </p:sp>
    </p:spTree>
    <p:extLst>
      <p:ext uri="{BB962C8B-B14F-4D97-AF65-F5344CB8AC3E}">
        <p14:creationId xmlns:p14="http://schemas.microsoft.com/office/powerpoint/2010/main" val="3433150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a:p>
        </p:txBody>
      </p:sp>
      <p:sp>
        <p:nvSpPr>
          <p:cNvPr id="4" name="Header Placeholder 3"/>
          <p:cNvSpPr>
            <a:spLocks noGrp="1"/>
          </p:cNvSpPr>
          <p:nvPr>
            <p:ph type="hdr" sz="quarter" idx="10"/>
          </p:nvPr>
        </p:nvSpPr>
        <p:spPr/>
        <p:txBody>
          <a:bodyPr/>
          <a:lstStyle/>
          <a:p>
            <a:endParaRPr lang="nl-NL" dirty="0"/>
          </a:p>
        </p:txBody>
      </p:sp>
      <p:sp>
        <p:nvSpPr>
          <p:cNvPr id="5" name="Slide Number Placeholder 4"/>
          <p:cNvSpPr>
            <a:spLocks noGrp="1"/>
          </p:cNvSpPr>
          <p:nvPr>
            <p:ph type="sldNum" sz="quarter" idx="11"/>
          </p:nvPr>
        </p:nvSpPr>
        <p:spPr/>
        <p:txBody>
          <a:bodyPr/>
          <a:lstStyle/>
          <a:p>
            <a:fld id="{BAF3E1C4-3B0B-479B-8657-A5551CC4D501}" type="slidenum">
              <a:rPr lang="nl-NL" smtClean="0"/>
              <a:pPr/>
              <a:t>10</a:t>
            </a:fld>
            <a:endParaRPr lang="nl-NL" dirty="0"/>
          </a:p>
        </p:txBody>
      </p:sp>
    </p:spTree>
    <p:extLst>
      <p:ext uri="{BB962C8B-B14F-4D97-AF65-F5344CB8AC3E}">
        <p14:creationId xmlns:p14="http://schemas.microsoft.com/office/powerpoint/2010/main" val="982763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C6ECCCA1-B224-43DF-9DB5-064312F70EE6}" type="slidenum">
              <a:rPr lang="en-US" smtClean="0"/>
              <a:t>38</a:t>
            </a:fld>
            <a:endParaRPr lang="en-US"/>
          </a:p>
        </p:txBody>
      </p:sp>
    </p:spTree>
    <p:extLst>
      <p:ext uri="{BB962C8B-B14F-4D97-AF65-F5344CB8AC3E}">
        <p14:creationId xmlns:p14="http://schemas.microsoft.com/office/powerpoint/2010/main" val="3233551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endParaRPr lang="en-US"/>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9/27/2023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332125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9/27/2023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380775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endParaRPr lang="en-US"/>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9/27/2023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390059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9/27/2023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194888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15960BEF-400B-41B9-A248-09F595357BA9}" type="datetimeFigureOut">
              <a:rPr lang="en-US" smtClean="0"/>
              <a:t>9/27/2023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174765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p:cNvSpPr>
            <a:spLocks noGrp="1"/>
          </p:cNvSpPr>
          <p:nvPr>
            <p:ph type="dt" sz="half" idx="10"/>
          </p:nvPr>
        </p:nvSpPr>
        <p:spPr/>
        <p:txBody>
          <a:bodyPr/>
          <a:lstStyle/>
          <a:p>
            <a:fld id="{15960BEF-400B-41B9-A248-09F595357BA9}" type="datetimeFigureOut">
              <a:rPr lang="en-US" smtClean="0"/>
              <a:t>9/27/2023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158521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p:cNvSpPr>
            <a:spLocks noGrp="1"/>
          </p:cNvSpPr>
          <p:nvPr>
            <p:ph type="dt" sz="half" idx="10"/>
          </p:nvPr>
        </p:nvSpPr>
        <p:spPr/>
        <p:txBody>
          <a:bodyPr/>
          <a:lstStyle/>
          <a:p>
            <a:fld id="{15960BEF-400B-41B9-A248-09F595357BA9}" type="datetimeFigureOut">
              <a:rPr lang="en-US" smtClean="0"/>
              <a:t>9/27/2023</a:t>
            </a:fld>
            <a:endParaRPr lang="en-US"/>
          </a:p>
        </p:txBody>
      </p:sp>
      <p:sp>
        <p:nvSpPr>
          <p:cNvPr id="8" name="Tijdelijke aanduiding voor voettekst 7"/>
          <p:cNvSpPr>
            <a:spLocks noGrp="1"/>
          </p:cNvSpPr>
          <p:nvPr>
            <p:ph type="ftr" sz="quarter" idx="11"/>
          </p:nvPr>
        </p:nvSpPr>
        <p:spPr/>
        <p:txBody>
          <a:bodyPr/>
          <a:lstStyle/>
          <a:p>
            <a:endParaRPr lang="en-US"/>
          </a:p>
        </p:txBody>
      </p:sp>
      <p:sp>
        <p:nvSpPr>
          <p:cNvPr id="9" name="Tijdelijke aanduiding voor dianummer 8"/>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1945604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datum 2"/>
          <p:cNvSpPr>
            <a:spLocks noGrp="1"/>
          </p:cNvSpPr>
          <p:nvPr>
            <p:ph type="dt" sz="half" idx="10"/>
          </p:nvPr>
        </p:nvSpPr>
        <p:spPr/>
        <p:txBody>
          <a:bodyPr/>
          <a:lstStyle/>
          <a:p>
            <a:fld id="{15960BEF-400B-41B9-A248-09F595357BA9}" type="datetimeFigureOut">
              <a:rPr lang="en-US" smtClean="0"/>
              <a:t>9/27/2023</a:t>
            </a:fld>
            <a:endParaRPr lang="en-US"/>
          </a:p>
        </p:txBody>
      </p:sp>
      <p:sp>
        <p:nvSpPr>
          <p:cNvPr id="4" name="Tijdelijke aanduiding voor voettekst 3"/>
          <p:cNvSpPr>
            <a:spLocks noGrp="1"/>
          </p:cNvSpPr>
          <p:nvPr>
            <p:ph type="ftr" sz="quarter" idx="11"/>
          </p:nvPr>
        </p:nvSpPr>
        <p:spPr/>
        <p:txBody>
          <a:bodyPr/>
          <a:lstStyle/>
          <a:p>
            <a:endParaRPr lang="en-US"/>
          </a:p>
        </p:txBody>
      </p:sp>
      <p:sp>
        <p:nvSpPr>
          <p:cNvPr id="5" name="Tijdelijke aanduiding voor dianummer 4"/>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2913386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15960BEF-400B-41B9-A248-09F595357BA9}" type="datetimeFigureOut">
              <a:rPr lang="en-US" smtClean="0"/>
              <a:t>9/27/2023</a:t>
            </a:fld>
            <a:endParaRPr lang="en-US"/>
          </a:p>
        </p:txBody>
      </p:sp>
      <p:sp>
        <p:nvSpPr>
          <p:cNvPr id="3" name="Tijdelijke aanduiding voor voettekst 2"/>
          <p:cNvSpPr>
            <a:spLocks noGrp="1"/>
          </p:cNvSpPr>
          <p:nvPr>
            <p:ph type="ftr" sz="quarter" idx="11"/>
          </p:nvPr>
        </p:nvSpPr>
        <p:spPr/>
        <p:txBody>
          <a:bodyPr/>
          <a:lstStyle/>
          <a:p>
            <a:endParaRPr lang="en-US"/>
          </a:p>
        </p:txBody>
      </p:sp>
      <p:sp>
        <p:nvSpPr>
          <p:cNvPr id="4" name="Tijdelijke aanduiding voor dianummer 3"/>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619093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9/27/2023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2683594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9/27/2023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a:t>
            </a:fld>
            <a:endParaRPr lang="en-US"/>
          </a:p>
        </p:txBody>
      </p:sp>
    </p:spTree>
    <p:extLst>
      <p:ext uri="{BB962C8B-B14F-4D97-AF65-F5344CB8AC3E}">
        <p14:creationId xmlns:p14="http://schemas.microsoft.com/office/powerpoint/2010/main" val="142412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endParaRPr lang="en-US"/>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60BEF-400B-41B9-A248-09F595357BA9}" type="datetimeFigureOut">
              <a:rPr lang="en-US" smtClean="0"/>
              <a:t>9/27/2023</a:t>
            </a:fld>
            <a:endParaRPr lang="en-US"/>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4F9E64-0558-4FD3-BF1F-289A60DEAD91}" type="slidenum">
              <a:rPr lang="en-US" smtClean="0"/>
              <a:t>‹#›</a:t>
            </a:fld>
            <a:endParaRPr lang="en-US"/>
          </a:p>
        </p:txBody>
      </p:sp>
    </p:spTree>
    <p:extLst>
      <p:ext uri="{BB962C8B-B14F-4D97-AF65-F5344CB8AC3E}">
        <p14:creationId xmlns:p14="http://schemas.microsoft.com/office/powerpoint/2010/main" val="2018131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bbc.co.uk/programmes/p02c7css"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7.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hyperlink" Target="https://www.google.be/url?sa=i&amp;rct=j&amp;q=&amp;esrc=s&amp;source=images&amp;cd=&amp;cad=rja&amp;uact=8&amp;ved=0ahUKEwjcsI3F3I7WAhVBCBoKHWjFD6UQjRwIBw&amp;url=https://fr.wikipedia.org/wiki/Livre_de_Mormon&amp;psig=AFQjCNGhA0B28Ztg_d6GKS06Xs1oJP8bSA&amp;ust=1504724172213716" TargetMode="External"/><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55576" y="1268760"/>
            <a:ext cx="7772400" cy="1470025"/>
          </a:xfrm>
        </p:spPr>
        <p:txBody>
          <a:bodyPr>
            <a:normAutofit fontScale="90000"/>
          </a:bodyPr>
          <a:lstStyle/>
          <a:p>
            <a:r>
              <a:rPr lang="en-US" sz="6000" dirty="0" err="1"/>
              <a:t>Wetenschap</a:t>
            </a:r>
            <a:r>
              <a:rPr lang="en-US" sz="6000" dirty="0"/>
              <a:t> </a:t>
            </a:r>
            <a:r>
              <a:rPr lang="en-US" sz="6000" dirty="0" err="1"/>
              <a:t>en</a:t>
            </a:r>
            <a:r>
              <a:rPr lang="en-US" sz="6000" dirty="0"/>
              <a:t> </a:t>
            </a:r>
            <a:r>
              <a:rPr lang="en-US" sz="6000" dirty="0" err="1"/>
              <a:t>religie</a:t>
            </a:r>
            <a:r>
              <a:rPr lang="en-US" sz="6000" dirty="0"/>
              <a:t> </a:t>
            </a:r>
            <a:br>
              <a:rPr lang="en-US" sz="6000" dirty="0"/>
            </a:br>
            <a:r>
              <a:rPr lang="en-US" sz="6000" dirty="0" err="1"/>
              <a:t>E</a:t>
            </a:r>
            <a:r>
              <a:rPr lang="en-US" dirty="0" err="1"/>
              <a:t>en</a:t>
            </a:r>
            <a:r>
              <a:rPr lang="en-US" dirty="0"/>
              <a:t> </a:t>
            </a:r>
            <a:r>
              <a:rPr lang="en-US" dirty="0" err="1"/>
              <a:t>spannend</a:t>
            </a:r>
            <a:r>
              <a:rPr lang="en-US" dirty="0"/>
              <a:t> duo</a:t>
            </a:r>
          </a:p>
        </p:txBody>
      </p:sp>
      <p:sp>
        <p:nvSpPr>
          <p:cNvPr id="3" name="Ondertitel 2"/>
          <p:cNvSpPr>
            <a:spLocks noGrp="1"/>
          </p:cNvSpPr>
          <p:nvPr>
            <p:ph type="subTitle" idx="1"/>
          </p:nvPr>
        </p:nvSpPr>
        <p:spPr>
          <a:xfrm>
            <a:off x="1331640" y="3140968"/>
            <a:ext cx="6400800" cy="3024336"/>
          </a:xfrm>
        </p:spPr>
        <p:txBody>
          <a:bodyPr>
            <a:normAutofit/>
          </a:bodyPr>
          <a:lstStyle/>
          <a:p>
            <a:endParaRPr lang="nl-NL" dirty="0"/>
          </a:p>
          <a:p>
            <a:r>
              <a:rPr lang="nl-NL" dirty="0"/>
              <a:t>Patrick Loobuyck </a:t>
            </a:r>
          </a:p>
        </p:txBody>
      </p:sp>
    </p:spTree>
    <p:extLst>
      <p:ext uri="{BB962C8B-B14F-4D97-AF65-F5344CB8AC3E}">
        <p14:creationId xmlns:p14="http://schemas.microsoft.com/office/powerpoint/2010/main" val="503318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encrypted-tbn3.gstatic.com/images?q=tbn:ANd9GcRH2jmfqrFL4M8bngG3AZe1p_p7DESSSlRu8uBJ1_cRSZmpBA1v"/>
          <p:cNvPicPr>
            <a:picLocks noChangeAspect="1" noChangeArrowheads="1"/>
          </p:cNvPicPr>
          <p:nvPr/>
        </p:nvPicPr>
        <p:blipFill>
          <a:blip r:embed="rId3" cstate="print"/>
          <a:srcRect/>
          <a:stretch>
            <a:fillRect/>
          </a:stretch>
        </p:blipFill>
        <p:spPr bwMode="auto">
          <a:xfrm>
            <a:off x="1143000" y="857250"/>
            <a:ext cx="1167594" cy="1167594"/>
          </a:xfrm>
          <a:prstGeom prst="rect">
            <a:avLst/>
          </a:prstGeom>
          <a:noFill/>
          <a:ln>
            <a:noFill/>
          </a:ln>
        </p:spPr>
      </p:pic>
      <p:sp>
        <p:nvSpPr>
          <p:cNvPr id="5" name="Title 4"/>
          <p:cNvSpPr>
            <a:spLocks noGrp="1"/>
          </p:cNvSpPr>
          <p:nvPr>
            <p:ph type="ctrTitle"/>
          </p:nvPr>
        </p:nvSpPr>
        <p:spPr>
          <a:xfrm>
            <a:off x="1277634" y="2510899"/>
            <a:ext cx="1134126" cy="919925"/>
          </a:xfrm>
        </p:spPr>
        <p:txBody>
          <a:bodyPr>
            <a:normAutofit/>
          </a:bodyPr>
          <a:lstStyle/>
          <a:p>
            <a:r>
              <a:rPr lang="nl-NL" sz="2400" dirty="0"/>
              <a:t>PEW report</a:t>
            </a:r>
          </a:p>
        </p:txBody>
      </p:sp>
      <p:pic>
        <p:nvPicPr>
          <p:cNvPr id="7" name="Picture 6" descr="GR9.jpg"/>
          <p:cNvPicPr>
            <a:picLocks noChangeAspect="1"/>
          </p:cNvPicPr>
          <p:nvPr/>
        </p:nvPicPr>
        <p:blipFill>
          <a:blip r:embed="rId4" cstate="print"/>
          <a:srcRect b="23750"/>
          <a:stretch>
            <a:fillRect/>
          </a:stretch>
        </p:blipFill>
        <p:spPr>
          <a:xfrm>
            <a:off x="2519773" y="857250"/>
            <a:ext cx="4532984" cy="5143500"/>
          </a:xfrm>
          <a:prstGeom prst="rect">
            <a:avLst/>
          </a:prstGeom>
          <a:noFill/>
          <a:ln>
            <a:noFill/>
          </a:ln>
        </p:spPr>
      </p:pic>
    </p:spTree>
    <p:extLst>
      <p:ext uri="{BB962C8B-B14F-4D97-AF65-F5344CB8AC3E}">
        <p14:creationId xmlns:p14="http://schemas.microsoft.com/office/powerpoint/2010/main" val="1796099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153" y="0"/>
            <a:ext cx="661731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3705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75002"/>
            <a:ext cx="4448578" cy="681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1137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0"/>
            <a:ext cx="8928992" cy="5455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5676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B7B466-660F-4384-B3FC-64ECBF7A1228}"/>
              </a:ext>
            </a:extLst>
          </p:cNvPr>
          <p:cNvPicPr>
            <a:picLocks noGrp="1" noChangeAspect="1"/>
          </p:cNvPicPr>
          <p:nvPr>
            <p:ph idx="1"/>
          </p:nvPr>
        </p:nvPicPr>
        <p:blipFill rotWithShape="1">
          <a:blip r:embed="rId2"/>
          <a:srcRect r="3332" b="-1"/>
          <a:stretch/>
        </p:blipFill>
        <p:spPr>
          <a:xfrm>
            <a:off x="1143015" y="857257"/>
            <a:ext cx="6857985" cy="5143493"/>
          </a:xfrm>
          <a:prstGeom prst="rect">
            <a:avLst/>
          </a:prstGeom>
        </p:spPr>
      </p:pic>
    </p:spTree>
    <p:extLst>
      <p:ext uri="{BB962C8B-B14F-4D97-AF65-F5344CB8AC3E}">
        <p14:creationId xmlns:p14="http://schemas.microsoft.com/office/powerpoint/2010/main" val="4255533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C326-15F0-E258-DF70-685AED36AE54}"/>
              </a:ext>
            </a:extLst>
          </p:cNvPr>
          <p:cNvSpPr>
            <a:spLocks noGrp="1"/>
          </p:cNvSpPr>
          <p:nvPr>
            <p:ph type="title"/>
          </p:nvPr>
        </p:nvSpPr>
        <p:spPr/>
        <p:txBody>
          <a:bodyPr/>
          <a:lstStyle/>
          <a:p>
            <a:r>
              <a:rPr lang="nl-BE" dirty="0"/>
              <a:t>Hoofdstuk 1</a:t>
            </a:r>
          </a:p>
        </p:txBody>
      </p:sp>
      <p:sp>
        <p:nvSpPr>
          <p:cNvPr id="3" name="Content Placeholder 2">
            <a:extLst>
              <a:ext uri="{FF2B5EF4-FFF2-40B4-BE49-F238E27FC236}">
                <a16:creationId xmlns:a16="http://schemas.microsoft.com/office/drawing/2014/main" id="{51389E79-70FF-1282-B3C6-18C4A656206E}"/>
              </a:ext>
            </a:extLst>
          </p:cNvPr>
          <p:cNvSpPr>
            <a:spLocks noGrp="1"/>
          </p:cNvSpPr>
          <p:nvPr>
            <p:ph idx="1"/>
          </p:nvPr>
        </p:nvSpPr>
        <p:spPr/>
        <p:txBody>
          <a:bodyPr/>
          <a:lstStyle/>
          <a:p>
            <a:r>
              <a:rPr lang="nl-BE" dirty="0"/>
              <a:t>Cognitieve en een zingevende interesse</a:t>
            </a:r>
          </a:p>
        </p:txBody>
      </p:sp>
      <p:pic>
        <p:nvPicPr>
          <p:cNvPr id="4" name="Picture 4" descr="compare">
            <a:extLst>
              <a:ext uri="{FF2B5EF4-FFF2-40B4-BE49-F238E27FC236}">
                <a16:creationId xmlns:a16="http://schemas.microsoft.com/office/drawing/2014/main" id="{93A386A9-D684-1C40-F84C-56EC61B5E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331640" y="2494757"/>
            <a:ext cx="6894688" cy="408860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38988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sz="half" idx="1"/>
          </p:nvPr>
        </p:nvSpPr>
        <p:spPr/>
        <p:txBody>
          <a:bodyPr/>
          <a:lstStyle/>
          <a:p>
            <a:endParaRPr lang="nl-BE"/>
          </a:p>
        </p:txBody>
      </p:sp>
      <p:sp>
        <p:nvSpPr>
          <p:cNvPr id="4" name="Tijdelijke aanduiding voor inhoud 3"/>
          <p:cNvSpPr>
            <a:spLocks noGrp="1"/>
          </p:cNvSpPr>
          <p:nvPr>
            <p:ph sz="half" idx="2"/>
          </p:nvPr>
        </p:nvSpPr>
        <p:spPr/>
        <p:txBody>
          <a:bodyPr/>
          <a:lstStyle/>
          <a:p>
            <a:endParaRPr lang="nl-BE"/>
          </a:p>
        </p:txBody>
      </p:sp>
      <p:pic>
        <p:nvPicPr>
          <p:cNvPr id="5" name="Afbeelding 4"/>
          <p:cNvPicPr>
            <a:picLocks noChangeAspect="1"/>
          </p:cNvPicPr>
          <p:nvPr/>
        </p:nvPicPr>
        <p:blipFill>
          <a:blip r:embed="rId2"/>
          <a:stretch>
            <a:fillRect/>
          </a:stretch>
        </p:blipFill>
        <p:spPr>
          <a:xfrm>
            <a:off x="-868" y="0"/>
            <a:ext cx="9951368" cy="5597645"/>
          </a:xfrm>
          <a:prstGeom prst="rect">
            <a:avLst/>
          </a:prstGeom>
        </p:spPr>
      </p:pic>
      <p:sp>
        <p:nvSpPr>
          <p:cNvPr id="6" name="TextBox 5">
            <a:extLst>
              <a:ext uri="{FF2B5EF4-FFF2-40B4-BE49-F238E27FC236}">
                <a16:creationId xmlns:a16="http://schemas.microsoft.com/office/drawing/2014/main" id="{A7913A04-672F-77AB-AAAA-52052E06E706}"/>
              </a:ext>
            </a:extLst>
          </p:cNvPr>
          <p:cNvSpPr txBox="1"/>
          <p:nvPr/>
        </p:nvSpPr>
        <p:spPr>
          <a:xfrm>
            <a:off x="604292" y="5805264"/>
            <a:ext cx="3744416" cy="923330"/>
          </a:xfrm>
          <a:prstGeom prst="rect">
            <a:avLst/>
          </a:prstGeom>
          <a:noFill/>
        </p:spPr>
        <p:txBody>
          <a:bodyPr wrap="square" rtlCol="0">
            <a:spAutoFit/>
          </a:bodyPr>
          <a:lstStyle/>
          <a:p>
            <a:r>
              <a:rPr lang="nl-BE" sz="1800" dirty="0"/>
              <a:t>Mängelwesen</a:t>
            </a:r>
          </a:p>
          <a:p>
            <a:r>
              <a:rPr lang="nl-BE" dirty="0"/>
              <a:t>Homo sapiens/cognitieve niche</a:t>
            </a:r>
          </a:p>
          <a:p>
            <a:endParaRPr lang="nl-BE" dirty="0"/>
          </a:p>
        </p:txBody>
      </p:sp>
      <p:sp>
        <p:nvSpPr>
          <p:cNvPr id="7" name="TextBox 6">
            <a:extLst>
              <a:ext uri="{FF2B5EF4-FFF2-40B4-BE49-F238E27FC236}">
                <a16:creationId xmlns:a16="http://schemas.microsoft.com/office/drawing/2014/main" id="{D336C31E-DAE0-7E41-C0B2-37E5D5F7715E}"/>
              </a:ext>
            </a:extLst>
          </p:cNvPr>
          <p:cNvSpPr txBox="1"/>
          <p:nvPr/>
        </p:nvSpPr>
        <p:spPr>
          <a:xfrm>
            <a:off x="5004048" y="5780207"/>
            <a:ext cx="3835152" cy="1117229"/>
          </a:xfrm>
          <a:prstGeom prst="rect">
            <a:avLst/>
          </a:prstGeom>
          <a:noFill/>
        </p:spPr>
        <p:txBody>
          <a:bodyPr wrap="square" rtlCol="0">
            <a:spAutoFit/>
          </a:bodyPr>
          <a:lstStyle/>
          <a:p>
            <a:pPr>
              <a:lnSpc>
                <a:spcPct val="90000"/>
              </a:lnSpc>
            </a:pPr>
            <a:r>
              <a:rPr lang="nl-BE" dirty="0"/>
              <a:t>Leer- en voorstellingsvermogen</a:t>
            </a:r>
          </a:p>
          <a:p>
            <a:pPr>
              <a:lnSpc>
                <a:spcPct val="90000"/>
              </a:lnSpc>
            </a:pPr>
            <a:r>
              <a:rPr lang="nl-BE" dirty="0"/>
              <a:t>Geheugen</a:t>
            </a:r>
          </a:p>
          <a:p>
            <a:pPr>
              <a:lnSpc>
                <a:spcPct val="90000"/>
              </a:lnSpc>
            </a:pPr>
            <a:r>
              <a:rPr lang="nl-BE" dirty="0"/>
              <a:t>Taal</a:t>
            </a:r>
          </a:p>
          <a:p>
            <a:endParaRPr lang="nl-BE" dirty="0"/>
          </a:p>
        </p:txBody>
      </p:sp>
    </p:spTree>
    <p:extLst>
      <p:ext uri="{BB962C8B-B14F-4D97-AF65-F5344CB8AC3E}">
        <p14:creationId xmlns:p14="http://schemas.microsoft.com/office/powerpoint/2010/main" val="1072754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normAutofit/>
          </a:bodyPr>
          <a:lstStyle/>
          <a:p>
            <a:r>
              <a:rPr lang="nl-BE" sz="4000" dirty="0"/>
              <a:t>Praktisch belang van kennis</a:t>
            </a:r>
          </a:p>
        </p:txBody>
      </p:sp>
      <p:sp>
        <p:nvSpPr>
          <p:cNvPr id="168963" name="Rectangle 3"/>
          <p:cNvSpPr>
            <a:spLocks noGrp="1" noChangeArrowheads="1"/>
          </p:cNvSpPr>
          <p:nvPr>
            <p:ph type="body" idx="1"/>
          </p:nvPr>
        </p:nvSpPr>
        <p:spPr>
          <a:xfrm>
            <a:off x="457200" y="1600200"/>
            <a:ext cx="8229600" cy="4852988"/>
          </a:xfrm>
        </p:spPr>
        <p:txBody>
          <a:bodyPr>
            <a:normAutofit/>
          </a:bodyPr>
          <a:lstStyle/>
          <a:p>
            <a:pPr>
              <a:lnSpc>
                <a:spcPct val="90000"/>
              </a:lnSpc>
            </a:pPr>
            <a:r>
              <a:rPr lang="nl-BE" dirty="0"/>
              <a:t>Manipulatie</a:t>
            </a:r>
          </a:p>
          <a:p>
            <a:pPr>
              <a:lnSpc>
                <a:spcPct val="90000"/>
              </a:lnSpc>
            </a:pPr>
            <a:r>
              <a:rPr lang="nl-BE" dirty="0"/>
              <a:t>Controle, zekerheid</a:t>
            </a:r>
          </a:p>
          <a:p>
            <a:pPr>
              <a:lnSpc>
                <a:spcPct val="90000"/>
              </a:lnSpc>
            </a:pPr>
            <a:endParaRPr lang="nl-BE" dirty="0"/>
          </a:p>
          <a:p>
            <a:pPr>
              <a:lnSpc>
                <a:spcPct val="90000"/>
              </a:lnSpc>
            </a:pPr>
            <a:r>
              <a:rPr lang="nl-BE" dirty="0"/>
              <a:t>Sociale interactie, afspraken maken, vooruit denken…</a:t>
            </a:r>
          </a:p>
          <a:p>
            <a:pPr>
              <a:lnSpc>
                <a:spcPct val="90000"/>
              </a:lnSpc>
            </a:pPr>
            <a:endParaRPr lang="nl-BE" dirty="0"/>
          </a:p>
        </p:txBody>
      </p:sp>
    </p:spTree>
    <p:extLst>
      <p:ext uri="{BB962C8B-B14F-4D97-AF65-F5344CB8AC3E}">
        <p14:creationId xmlns:p14="http://schemas.microsoft.com/office/powerpoint/2010/main" val="2523882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DC1E9-08EF-9324-051B-CF97C90298E3}"/>
              </a:ext>
            </a:extLst>
          </p:cNvPr>
          <p:cNvSpPr>
            <a:spLocks noGrp="1"/>
          </p:cNvSpPr>
          <p:nvPr>
            <p:ph type="title"/>
          </p:nvPr>
        </p:nvSpPr>
        <p:spPr/>
        <p:txBody>
          <a:bodyPr/>
          <a:lstStyle/>
          <a:p>
            <a:r>
              <a:rPr lang="nl-BE" dirty="0"/>
              <a:t>Moreel waarde van kennis</a:t>
            </a:r>
          </a:p>
        </p:txBody>
      </p:sp>
      <p:sp>
        <p:nvSpPr>
          <p:cNvPr id="3" name="Content Placeholder 2">
            <a:extLst>
              <a:ext uri="{FF2B5EF4-FFF2-40B4-BE49-F238E27FC236}">
                <a16:creationId xmlns:a16="http://schemas.microsoft.com/office/drawing/2014/main" id="{9CE22B34-ABFC-D2B5-08AC-C68FCB5F9E61}"/>
              </a:ext>
            </a:extLst>
          </p:cNvPr>
          <p:cNvSpPr>
            <a:spLocks noGrp="1"/>
          </p:cNvSpPr>
          <p:nvPr>
            <p:ph idx="1"/>
          </p:nvPr>
        </p:nvSpPr>
        <p:spPr/>
        <p:txBody>
          <a:bodyPr>
            <a:normAutofit fontScale="92500" lnSpcReduction="10000"/>
          </a:bodyPr>
          <a:lstStyle/>
          <a:p>
            <a:pPr>
              <a:defRPr/>
            </a:pPr>
            <a:r>
              <a:rPr lang="nl-BE" altLang="nl-BE" dirty="0"/>
              <a:t>Intellectuele integriteit</a:t>
            </a:r>
          </a:p>
          <a:p>
            <a:pPr>
              <a:defRPr/>
            </a:pPr>
            <a:endParaRPr lang="nl-BE" altLang="nl-BE" dirty="0"/>
          </a:p>
          <a:p>
            <a:pPr>
              <a:defRPr/>
            </a:pPr>
            <a:r>
              <a:rPr lang="nl-BE" altLang="nl-BE" dirty="0"/>
              <a:t>Kennis en verantwoordelijkheid</a:t>
            </a:r>
          </a:p>
          <a:p>
            <a:pPr marL="457200" lvl="1" indent="0">
              <a:buNone/>
              <a:defRPr/>
            </a:pPr>
            <a:endParaRPr lang="nl-BE" altLang="nl-BE" dirty="0"/>
          </a:p>
          <a:p>
            <a:pPr>
              <a:defRPr/>
            </a:pPr>
            <a:r>
              <a:rPr lang="nl-BE" altLang="nl-BE" dirty="0"/>
              <a:t>W.K. Clifford: </a:t>
            </a:r>
            <a:r>
              <a:rPr lang="nl-BE" altLang="nl-BE" i="1" dirty="0"/>
              <a:t>The Ethics of Belief </a:t>
            </a:r>
            <a:r>
              <a:rPr lang="nl-BE" altLang="nl-BE" dirty="0"/>
              <a:t>(1877)</a:t>
            </a:r>
            <a:r>
              <a:rPr lang="nl-BE" altLang="nl-BE" dirty="0">
                <a:latin typeface="Arabic Typesetting" pitchFamily="66" charset="-78"/>
                <a:cs typeface="Arabic Typesetting" pitchFamily="66" charset="-78"/>
              </a:rPr>
              <a:t>: </a:t>
            </a:r>
          </a:p>
          <a:p>
            <a:pPr marL="857250" lvl="2" indent="0">
              <a:buNone/>
              <a:defRPr/>
            </a:pPr>
            <a:r>
              <a:rPr lang="en-US" altLang="nl-BE" sz="2800" dirty="0">
                <a:latin typeface="+mj-lt"/>
                <a:cs typeface="Arabic Typesetting" pitchFamily="66" charset="-78"/>
              </a:rPr>
              <a:t>“It is wrong always, everywhere, and for anyone, to believe anything upon insufficient evidence</a:t>
            </a:r>
            <a:r>
              <a:rPr lang="en-US" altLang="nl-BE" sz="2800" dirty="0">
                <a:latin typeface="+mj-lt"/>
              </a:rPr>
              <a:t>.”</a:t>
            </a:r>
          </a:p>
          <a:p>
            <a:pPr marL="857250" lvl="2" indent="0">
              <a:buNone/>
              <a:defRPr/>
            </a:pPr>
            <a:endParaRPr lang="en-US" altLang="nl-BE" sz="2800" dirty="0">
              <a:latin typeface="+mj-lt"/>
            </a:endParaRPr>
          </a:p>
          <a:p>
            <a:pPr marL="514350" indent="-457200">
              <a:defRPr/>
            </a:pPr>
            <a:r>
              <a:rPr lang="en-US" altLang="nl-BE" sz="3600" dirty="0">
                <a:latin typeface="+mj-lt"/>
              </a:rPr>
              <a:t>W. James: </a:t>
            </a:r>
            <a:r>
              <a:rPr lang="en-US" altLang="nl-BE" sz="3600" i="1" dirty="0">
                <a:latin typeface="+mj-lt"/>
              </a:rPr>
              <a:t>The Will to Belief</a:t>
            </a:r>
            <a:endParaRPr lang="nl-BE" altLang="nl-BE" sz="3600" dirty="0">
              <a:latin typeface="+mj-lt"/>
            </a:endParaRPr>
          </a:p>
          <a:p>
            <a:endParaRPr lang="nl-BE" dirty="0"/>
          </a:p>
        </p:txBody>
      </p:sp>
    </p:spTree>
    <p:extLst>
      <p:ext uri="{BB962C8B-B14F-4D97-AF65-F5344CB8AC3E}">
        <p14:creationId xmlns:p14="http://schemas.microsoft.com/office/powerpoint/2010/main" val="4101677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nl-BE" altLang="nl-BE" dirty="0"/>
              <a:t>Zingevende interesse</a:t>
            </a:r>
          </a:p>
        </p:txBody>
      </p:sp>
      <p:sp>
        <p:nvSpPr>
          <p:cNvPr id="174085" name="Text Box 5"/>
          <p:cNvSpPr txBox="1">
            <a:spLocks noChangeArrowheads="1"/>
          </p:cNvSpPr>
          <p:nvPr/>
        </p:nvSpPr>
        <p:spPr bwMode="auto">
          <a:xfrm>
            <a:off x="755650" y="1557338"/>
            <a:ext cx="7920038" cy="509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nl-BE" altLang="nl-BE" sz="2800" dirty="0"/>
              <a:t>- Mens als metafysisch dier - Homo religiosus</a:t>
            </a:r>
          </a:p>
          <a:p>
            <a:pPr>
              <a:spcBef>
                <a:spcPct val="50000"/>
              </a:spcBef>
            </a:pPr>
            <a:endParaRPr lang="nl-BE" altLang="zh-CN" sz="2800" i="1" dirty="0">
              <a:ea typeface="宋体" pitchFamily="2" charset="-122"/>
            </a:endParaRPr>
          </a:p>
          <a:p>
            <a:pPr>
              <a:spcBef>
                <a:spcPct val="50000"/>
              </a:spcBef>
            </a:pPr>
            <a:r>
              <a:rPr lang="nl-BE" altLang="zh-CN" sz="2800" i="1" dirty="0">
                <a:ea typeface="宋体" pitchFamily="2" charset="-122"/>
              </a:rPr>
              <a:t>- De menselijke rede treft in een bepaald type van haar kennis het bijzondere lot dat ze door vragen wordt geplaagd die ze niet kan afwijzen, omdat ze haar door de aard van de rede zelf worden opgegeven; die ze echter ook niet kan beantwoorden, daar ze het vermogen van de menselijke rede volledig overstijgen</a:t>
            </a:r>
            <a:r>
              <a:rPr lang="nl-BE" altLang="zh-CN" sz="2800" dirty="0">
                <a:ea typeface="宋体" pitchFamily="2" charset="-122"/>
              </a:rPr>
              <a:t>.</a:t>
            </a:r>
            <a:r>
              <a:rPr lang="nl-BE" altLang="zh-CN" sz="2800" dirty="0">
                <a:ea typeface="宋体" pitchFamily="2" charset="-122"/>
                <a:hlinkClick r:id="" action="ppaction://noaction"/>
              </a:rPr>
              <a:t>[1]</a:t>
            </a:r>
            <a:r>
              <a:rPr lang="nl-BE" altLang="zh-CN" dirty="0">
                <a:ea typeface="宋体" pitchFamily="2" charset="-122"/>
              </a:rPr>
              <a:t> </a:t>
            </a:r>
            <a:br>
              <a:rPr lang="nl-BE" altLang="zh-CN" dirty="0">
                <a:ea typeface="宋体" pitchFamily="2" charset="-122"/>
              </a:rPr>
            </a:br>
            <a:endParaRPr lang="nl-BE" altLang="zh-CN" dirty="0">
              <a:ea typeface="宋体" pitchFamily="2" charset="-122"/>
            </a:endParaRPr>
          </a:p>
          <a:p>
            <a:pPr>
              <a:spcBef>
                <a:spcPct val="50000"/>
              </a:spcBef>
            </a:pPr>
            <a:r>
              <a:rPr lang="nl-NL" altLang="zh-CN" dirty="0">
                <a:ea typeface="宋体" pitchFamily="2" charset="-122"/>
                <a:hlinkClick r:id="" action="ppaction://noaction"/>
              </a:rPr>
              <a:t>[1]</a:t>
            </a:r>
            <a:r>
              <a:rPr lang="nl-NL" altLang="zh-CN" dirty="0">
                <a:ea typeface="宋体" pitchFamily="2" charset="-122"/>
              </a:rPr>
              <a:t> I. Kant, </a:t>
            </a:r>
            <a:r>
              <a:rPr lang="nl-NL" altLang="zh-CN" i="1" dirty="0">
                <a:ea typeface="宋体" pitchFamily="2" charset="-122"/>
              </a:rPr>
              <a:t>Kritiek van de zuivere rede</a:t>
            </a:r>
            <a:r>
              <a:rPr lang="nl-NL" altLang="zh-CN" dirty="0">
                <a:ea typeface="宋体" pitchFamily="2" charset="-122"/>
              </a:rPr>
              <a:t>, Amsterdam, Boom, 1781 (2004): 59</a:t>
            </a:r>
            <a:endParaRPr lang="nl-BE" altLang="nl-BE" dirty="0"/>
          </a:p>
        </p:txBody>
      </p:sp>
    </p:spTree>
    <p:extLst>
      <p:ext uri="{BB962C8B-B14F-4D97-AF65-F5344CB8AC3E}">
        <p14:creationId xmlns:p14="http://schemas.microsoft.com/office/powerpoint/2010/main" val="13615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68371"/>
            <a:ext cx="8229600" cy="1143000"/>
          </a:xfrm>
        </p:spPr>
        <p:txBody>
          <a:bodyPr/>
          <a:lstStyle/>
          <a:p>
            <a:r>
              <a:rPr lang="nl-BE" dirty="0" err="1"/>
              <a:t>Science</a:t>
            </a:r>
            <a:r>
              <a:rPr lang="nl-BE" dirty="0"/>
              <a:t> </a:t>
            </a:r>
            <a:r>
              <a:rPr lang="nl-BE" dirty="0" err="1"/>
              <a:t>and</a:t>
            </a:r>
            <a:r>
              <a:rPr lang="nl-BE" dirty="0"/>
              <a:t> </a:t>
            </a:r>
            <a:r>
              <a:rPr lang="nl-BE" dirty="0" err="1"/>
              <a:t>Religion</a:t>
            </a:r>
            <a:endParaRPr lang="nl-BE" dirty="0"/>
          </a:p>
        </p:txBody>
      </p:sp>
      <p:sp>
        <p:nvSpPr>
          <p:cNvPr id="3" name="Tijdelijke aanduiding voor inhoud 2"/>
          <p:cNvSpPr>
            <a:spLocks noGrp="1"/>
          </p:cNvSpPr>
          <p:nvPr>
            <p:ph idx="1"/>
          </p:nvPr>
        </p:nvSpPr>
        <p:spPr/>
        <p:txBody>
          <a:bodyPr/>
          <a:lstStyle/>
          <a:p>
            <a:endParaRPr lang="nl-BE"/>
          </a:p>
        </p:txBody>
      </p:sp>
      <p:pic>
        <p:nvPicPr>
          <p:cNvPr id="4" name="Afbeelding 3"/>
          <p:cNvPicPr>
            <a:picLocks noChangeAspect="1"/>
          </p:cNvPicPr>
          <p:nvPr/>
        </p:nvPicPr>
        <p:blipFill>
          <a:blip r:embed="rId2"/>
          <a:stretch>
            <a:fillRect/>
          </a:stretch>
        </p:blipFill>
        <p:spPr>
          <a:xfrm>
            <a:off x="4139952" y="1302765"/>
            <a:ext cx="2666121" cy="4089142"/>
          </a:xfrm>
          <a:prstGeom prst="rect">
            <a:avLst/>
          </a:prstGeom>
        </p:spPr>
      </p:pic>
      <p:pic>
        <p:nvPicPr>
          <p:cNvPr id="5" name="Afbeelding 4"/>
          <p:cNvPicPr>
            <a:picLocks noChangeAspect="1"/>
          </p:cNvPicPr>
          <p:nvPr/>
        </p:nvPicPr>
        <p:blipFill>
          <a:blip r:embed="rId3"/>
          <a:stretch>
            <a:fillRect/>
          </a:stretch>
        </p:blipFill>
        <p:spPr>
          <a:xfrm>
            <a:off x="107504" y="1302765"/>
            <a:ext cx="3535085" cy="5405329"/>
          </a:xfrm>
          <a:prstGeom prst="rect">
            <a:avLst/>
          </a:prstGeom>
        </p:spPr>
      </p:pic>
      <p:pic>
        <p:nvPicPr>
          <p:cNvPr id="6" name="Afbeelding 5"/>
          <p:cNvPicPr>
            <a:picLocks noChangeAspect="1"/>
          </p:cNvPicPr>
          <p:nvPr/>
        </p:nvPicPr>
        <p:blipFill>
          <a:blip r:embed="rId4"/>
          <a:stretch>
            <a:fillRect/>
          </a:stretch>
        </p:blipFill>
        <p:spPr>
          <a:xfrm>
            <a:off x="3851920" y="5809693"/>
            <a:ext cx="5133975" cy="885825"/>
          </a:xfrm>
          <a:prstGeom prst="rect">
            <a:avLst/>
          </a:prstGeom>
        </p:spPr>
      </p:pic>
    </p:spTree>
    <p:extLst>
      <p:ext uri="{BB962C8B-B14F-4D97-AF65-F5344CB8AC3E}">
        <p14:creationId xmlns:p14="http://schemas.microsoft.com/office/powerpoint/2010/main" val="4084928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7F61-C7D7-05C3-494A-9EE4C24A2E79}"/>
              </a:ext>
            </a:extLst>
          </p:cNvPr>
          <p:cNvSpPr>
            <a:spLocks noGrp="1"/>
          </p:cNvSpPr>
          <p:nvPr>
            <p:ph type="title"/>
          </p:nvPr>
        </p:nvSpPr>
        <p:spPr/>
        <p:txBody>
          <a:bodyPr/>
          <a:lstStyle/>
          <a:p>
            <a:r>
              <a:rPr lang="nl-BE" dirty="0"/>
              <a:t>Waarom? </a:t>
            </a:r>
          </a:p>
        </p:txBody>
      </p:sp>
      <p:sp>
        <p:nvSpPr>
          <p:cNvPr id="3" name="Content Placeholder 2">
            <a:extLst>
              <a:ext uri="{FF2B5EF4-FFF2-40B4-BE49-F238E27FC236}">
                <a16:creationId xmlns:a16="http://schemas.microsoft.com/office/drawing/2014/main" id="{DB4F139B-373E-1A3E-C3AA-E85EDB1E4F6A}"/>
              </a:ext>
            </a:extLst>
          </p:cNvPr>
          <p:cNvSpPr>
            <a:spLocks noGrp="1"/>
          </p:cNvSpPr>
          <p:nvPr>
            <p:ph idx="1"/>
          </p:nvPr>
        </p:nvSpPr>
        <p:spPr/>
        <p:txBody>
          <a:bodyPr>
            <a:normAutofit fontScale="92500" lnSpcReduction="20000"/>
          </a:bodyPr>
          <a:lstStyle/>
          <a:p>
            <a:r>
              <a:rPr lang="nl-BE" dirty="0"/>
              <a:t>Angst en vrees</a:t>
            </a:r>
          </a:p>
          <a:p>
            <a:pPr lvl="1"/>
            <a:r>
              <a:rPr lang="nl-BE" dirty="0"/>
              <a:t>D. Hume</a:t>
            </a:r>
          </a:p>
          <a:p>
            <a:pPr lvl="1"/>
            <a:r>
              <a:rPr lang="nl-BE" dirty="0"/>
              <a:t>S. Freud</a:t>
            </a:r>
          </a:p>
          <a:p>
            <a:endParaRPr lang="nl-BE" dirty="0"/>
          </a:p>
          <a:p>
            <a:r>
              <a:rPr lang="nl-BE" dirty="0"/>
              <a:t>Functioneel</a:t>
            </a:r>
          </a:p>
          <a:p>
            <a:pPr lvl="1"/>
            <a:r>
              <a:rPr lang="nl-BE" dirty="0"/>
              <a:t>Durkheim</a:t>
            </a:r>
          </a:p>
          <a:p>
            <a:pPr lvl="1"/>
            <a:r>
              <a:rPr lang="nl-BE" dirty="0"/>
              <a:t>J. Haidt, D.S. Wilson</a:t>
            </a:r>
          </a:p>
          <a:p>
            <a:pPr lvl="1"/>
            <a:endParaRPr lang="nl-BE" dirty="0"/>
          </a:p>
          <a:p>
            <a:r>
              <a:rPr lang="nl-BE" dirty="0"/>
              <a:t>Cognitive Science of Religion </a:t>
            </a:r>
          </a:p>
          <a:p>
            <a:pPr lvl="1"/>
            <a:r>
              <a:rPr lang="nl-BE" dirty="0"/>
              <a:t>pp. 205ff; gastcollege van J. Braeckman</a:t>
            </a:r>
          </a:p>
        </p:txBody>
      </p:sp>
    </p:spTree>
    <p:extLst>
      <p:ext uri="{BB962C8B-B14F-4D97-AF65-F5344CB8AC3E}">
        <p14:creationId xmlns:p14="http://schemas.microsoft.com/office/powerpoint/2010/main" val="1414062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Het </a:t>
            </a:r>
            <a:r>
              <a:rPr lang="en-US" dirty="0" err="1"/>
              <a:t>mythische</a:t>
            </a:r>
            <a:r>
              <a:rPr lang="en-US" dirty="0"/>
              <a:t> </a:t>
            </a:r>
            <a:r>
              <a:rPr lang="en-US" dirty="0" err="1"/>
              <a:t>denken</a:t>
            </a:r>
            <a:endParaRPr lang="en-US" dirty="0"/>
          </a:p>
        </p:txBody>
      </p:sp>
      <p:sp>
        <p:nvSpPr>
          <p:cNvPr id="3" name="Content Placeholder 2"/>
          <p:cNvSpPr>
            <a:spLocks noGrp="1"/>
          </p:cNvSpPr>
          <p:nvPr>
            <p:ph idx="1"/>
          </p:nvPr>
        </p:nvSpPr>
        <p:spPr/>
        <p:txBody>
          <a:bodyPr/>
          <a:lstStyle/>
          <a:p>
            <a:r>
              <a:rPr lang="nl-BE" dirty="0"/>
              <a:t>Verhalende, niet-argumentatieve verklaring</a:t>
            </a:r>
          </a:p>
          <a:p>
            <a:r>
              <a:rPr lang="nl-BE" dirty="0"/>
              <a:t>Goden en bovennatuurlijke wezens/krachten</a:t>
            </a:r>
          </a:p>
          <a:p>
            <a:r>
              <a:rPr lang="nl-BE" dirty="0"/>
              <a:t>Mythologisch verleden</a:t>
            </a:r>
          </a:p>
          <a:p>
            <a:endParaRPr lang="nl-BE" dirty="0"/>
          </a:p>
          <a:p>
            <a:r>
              <a:rPr lang="nl-BE" dirty="0"/>
              <a:t>Handboek en wetboek tegelijk</a:t>
            </a:r>
          </a:p>
          <a:p>
            <a:r>
              <a:rPr lang="nl-BE" dirty="0"/>
              <a:t>Conservatieve kant</a:t>
            </a:r>
          </a:p>
          <a:p>
            <a:pPr lvl="1"/>
            <a:r>
              <a:rPr lang="nl-BE" dirty="0"/>
              <a:t>Mythe maakt van cultuur onveranderlijke natuur</a:t>
            </a:r>
            <a:endParaRPr lang="en-US" dirty="0"/>
          </a:p>
        </p:txBody>
      </p:sp>
    </p:spTree>
    <p:extLst>
      <p:ext uri="{BB962C8B-B14F-4D97-AF65-F5344CB8AC3E}">
        <p14:creationId xmlns:p14="http://schemas.microsoft.com/office/powerpoint/2010/main" val="3300558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adam_eva_15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313" y="333375"/>
            <a:ext cx="8150225" cy="584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4104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26170"/>
          </a:xfrm>
        </p:spPr>
        <p:txBody>
          <a:bodyPr>
            <a:normAutofit fontScale="90000"/>
          </a:bodyPr>
          <a:lstStyle/>
          <a:p>
            <a:r>
              <a:rPr lang="nl-NL" sz="4000" dirty="0"/>
              <a:t>Het leven is meer dan wetenschap alleen</a:t>
            </a:r>
            <a:br>
              <a:rPr lang="nl-NL" dirty="0"/>
            </a:br>
            <a:r>
              <a:rPr lang="nl-NL" dirty="0"/>
              <a:t>“Leefwereld”</a:t>
            </a:r>
            <a:br>
              <a:rPr lang="nl-NL" dirty="0"/>
            </a:br>
            <a:endParaRPr lang="en-US" dirty="0"/>
          </a:p>
        </p:txBody>
      </p:sp>
      <p:sp>
        <p:nvSpPr>
          <p:cNvPr id="4" name="Content Placeholder 3"/>
          <p:cNvSpPr>
            <a:spLocks noGrp="1"/>
          </p:cNvSpPr>
          <p:nvPr>
            <p:ph sz="half" idx="1"/>
          </p:nvPr>
        </p:nvSpPr>
        <p:spPr/>
        <p:txBody>
          <a:bodyPr/>
          <a:lstStyle/>
          <a:p>
            <a:endParaRPr lang="en-US" dirty="0"/>
          </a:p>
        </p:txBody>
      </p:sp>
      <p:sp>
        <p:nvSpPr>
          <p:cNvPr id="5" name="Content Placeholder 4"/>
          <p:cNvSpPr>
            <a:spLocks noGrp="1"/>
          </p:cNvSpPr>
          <p:nvPr>
            <p:ph sz="half" idx="2"/>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1289" y="2222539"/>
            <a:ext cx="4464496" cy="4671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83" y="1412826"/>
            <a:ext cx="3960440" cy="5607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31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480720"/>
          </a:xfrm>
        </p:spPr>
        <p:txBody>
          <a:bodyPr>
            <a:normAutofit fontScale="92500" lnSpcReduction="20000"/>
          </a:bodyPr>
          <a:lstStyle/>
          <a:p>
            <a:pPr marL="0" indent="0">
              <a:lnSpc>
                <a:spcPct val="90000"/>
              </a:lnSpc>
              <a:buNone/>
            </a:pPr>
            <a:r>
              <a:rPr lang="nl-BE" altLang="nl-BE" b="1" dirty="0"/>
              <a:t>Alles is wetenschap, maar wetenschap is niet alles</a:t>
            </a:r>
          </a:p>
          <a:p>
            <a:pPr>
              <a:lnSpc>
                <a:spcPct val="90000"/>
              </a:lnSpc>
            </a:pPr>
            <a:endParaRPr lang="nl-BE" altLang="nl-BE" dirty="0"/>
          </a:p>
          <a:p>
            <a:pPr>
              <a:lnSpc>
                <a:spcPct val="90000"/>
              </a:lnSpc>
            </a:pPr>
            <a:r>
              <a:rPr lang="nl-BE" altLang="nl-BE" dirty="0"/>
              <a:t>Ons alledaags leven wordt niet gedirigeerd door wetenschappelijke theorieën</a:t>
            </a:r>
          </a:p>
          <a:p>
            <a:pPr>
              <a:lnSpc>
                <a:spcPct val="90000"/>
              </a:lnSpc>
            </a:pPr>
            <a:r>
              <a:rPr lang="nl-BE" altLang="nl-BE" dirty="0"/>
              <a:t>Mensen willen niet alleen verklaren en inzicht verwerven, maar ook spelen, ontmoeten, voelen, beleven, hopen, geloven…</a:t>
            </a:r>
          </a:p>
          <a:p>
            <a:pPr>
              <a:lnSpc>
                <a:spcPct val="90000"/>
              </a:lnSpc>
            </a:pPr>
            <a:r>
              <a:rPr lang="nl-BE" altLang="nl-BE" dirty="0"/>
              <a:t>Wetenschappelijke beschrijving en verklaring </a:t>
            </a:r>
            <a:r>
              <a:rPr lang="nl-BE" altLang="nl-BE" i="1" dirty="0"/>
              <a:t>versus </a:t>
            </a:r>
            <a:r>
              <a:rPr lang="nl-BE" altLang="nl-BE" dirty="0"/>
              <a:t>de </a:t>
            </a:r>
            <a:r>
              <a:rPr lang="nl-BE" altLang="nl-BE" b="1" u="sng" dirty="0"/>
              <a:t>betekenis</a:t>
            </a:r>
            <a:r>
              <a:rPr lang="nl-BE" altLang="nl-BE" dirty="0"/>
              <a:t> van dingen</a:t>
            </a:r>
          </a:p>
          <a:p>
            <a:endParaRPr lang="nl-NL" dirty="0"/>
          </a:p>
          <a:p>
            <a:r>
              <a:rPr lang="nl-NL" dirty="0"/>
              <a:t>Voorbeelden:</a:t>
            </a:r>
          </a:p>
          <a:p>
            <a:pPr lvl="1"/>
            <a:r>
              <a:rPr lang="nl-NL" dirty="0"/>
              <a:t>De liefde: een evolutiestrategie van zelfzuchtige genen</a:t>
            </a:r>
          </a:p>
          <a:p>
            <a:pPr lvl="1"/>
            <a:r>
              <a:rPr lang="nl-NL" dirty="0"/>
              <a:t>“Ik hou van jou omdat je zo speciaal bent”. </a:t>
            </a:r>
          </a:p>
          <a:p>
            <a:pPr lvl="1"/>
            <a:r>
              <a:rPr lang="nl-NL" dirty="0"/>
              <a:t>Onderscheid mens/dier</a:t>
            </a:r>
          </a:p>
          <a:p>
            <a:pPr lvl="1"/>
            <a:r>
              <a:rPr lang="nl-NL" dirty="0"/>
              <a:t>Vrije wil</a:t>
            </a:r>
          </a:p>
          <a:p>
            <a:r>
              <a:rPr lang="nl-NL" dirty="0"/>
              <a:t>Alsof-filosofie, fictionalisme?</a:t>
            </a:r>
            <a:endParaRPr lang="en-US" dirty="0"/>
          </a:p>
        </p:txBody>
      </p:sp>
    </p:spTree>
    <p:extLst>
      <p:ext uri="{BB962C8B-B14F-4D97-AF65-F5344CB8AC3E}">
        <p14:creationId xmlns:p14="http://schemas.microsoft.com/office/powerpoint/2010/main" val="917547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A3D58-6242-FAF1-9900-32AC0F272917}"/>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77E8BC5C-A186-B6DF-A93B-E1A08D9E1C7F}"/>
              </a:ext>
            </a:extLst>
          </p:cNvPr>
          <p:cNvSpPr>
            <a:spLocks noGrp="1"/>
          </p:cNvSpPr>
          <p:nvPr>
            <p:ph idx="1"/>
          </p:nvPr>
        </p:nvSpPr>
        <p:spPr/>
        <p:txBody>
          <a:bodyPr/>
          <a:lstStyle/>
          <a:p>
            <a:r>
              <a:rPr lang="nl-BE" dirty="0"/>
              <a:t>Wilhelm Dilthey: </a:t>
            </a:r>
            <a:r>
              <a:rPr lang="nl-BE" i="1" dirty="0"/>
              <a:t>Erklären – Verstehen</a:t>
            </a:r>
          </a:p>
          <a:p>
            <a:pPr lvl="1"/>
            <a:r>
              <a:rPr lang="nl-BE" dirty="0"/>
              <a:t>Hermeneutiek</a:t>
            </a:r>
          </a:p>
          <a:p>
            <a:endParaRPr lang="nl-BE" i="1" dirty="0"/>
          </a:p>
          <a:p>
            <a:r>
              <a:rPr lang="nl-BE" dirty="0"/>
              <a:t>Morele waarden en voorschriften</a:t>
            </a:r>
          </a:p>
          <a:p>
            <a:pPr lvl="1"/>
            <a:r>
              <a:rPr lang="nl-BE" dirty="0"/>
              <a:t>Oorverdovend stil in het universum... </a:t>
            </a:r>
          </a:p>
          <a:p>
            <a:endParaRPr lang="nl-BE" dirty="0"/>
          </a:p>
          <a:p>
            <a:r>
              <a:rPr lang="nl-BE" dirty="0"/>
              <a:t>Zinvragen? </a:t>
            </a:r>
          </a:p>
        </p:txBody>
      </p:sp>
    </p:spTree>
    <p:extLst>
      <p:ext uri="{BB962C8B-B14F-4D97-AF65-F5344CB8AC3E}">
        <p14:creationId xmlns:p14="http://schemas.microsoft.com/office/powerpoint/2010/main" val="1590122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Zinvragen =/ cognitieve</a:t>
            </a:r>
            <a:endParaRPr lang="en-US" dirty="0"/>
          </a:p>
        </p:txBody>
      </p:sp>
      <p:sp>
        <p:nvSpPr>
          <p:cNvPr id="3" name="Content Placeholder 2"/>
          <p:cNvSpPr>
            <a:spLocks noGrp="1"/>
          </p:cNvSpPr>
          <p:nvPr>
            <p:ph idx="1"/>
          </p:nvPr>
        </p:nvSpPr>
        <p:spPr>
          <a:xfrm>
            <a:off x="323528" y="1600200"/>
            <a:ext cx="8640960" cy="4853136"/>
          </a:xfrm>
        </p:spPr>
        <p:txBody>
          <a:bodyPr>
            <a:normAutofit/>
          </a:bodyPr>
          <a:lstStyle/>
          <a:p>
            <a:pPr marL="0" indent="0">
              <a:buNone/>
            </a:pPr>
            <a:r>
              <a:rPr lang="nl-NL" dirty="0"/>
              <a:t>In zijn </a:t>
            </a:r>
            <a:r>
              <a:rPr lang="nl-NL" i="1" dirty="0" err="1"/>
              <a:t>Tractatus</a:t>
            </a:r>
            <a:r>
              <a:rPr lang="nl-NL" i="1" dirty="0"/>
              <a:t> </a:t>
            </a:r>
            <a:r>
              <a:rPr lang="nl-NL" i="1" dirty="0" err="1"/>
              <a:t>Logico-Philosophicus</a:t>
            </a:r>
            <a:r>
              <a:rPr lang="nl-NL" dirty="0"/>
              <a:t> (1922, 6.52) schrijft </a:t>
            </a:r>
            <a:r>
              <a:rPr lang="nl-NL" b="1" dirty="0"/>
              <a:t>Wittgenstein</a:t>
            </a:r>
            <a:r>
              <a:rPr lang="nl-NL" dirty="0"/>
              <a:t>:</a:t>
            </a:r>
          </a:p>
          <a:p>
            <a:pPr marL="0" indent="0">
              <a:buNone/>
            </a:pPr>
            <a:endParaRPr lang="nl-NL" dirty="0"/>
          </a:p>
          <a:p>
            <a:pPr marL="400050" lvl="1" indent="0">
              <a:buNone/>
            </a:pPr>
            <a:r>
              <a:rPr lang="nl-NL" dirty="0"/>
              <a:t>“Wij voelen dat zelfs als alle mogelijke wetenschap­pelijke vragen beant­woord zijn, onze levensproblemen nog helemaal niet aangeroerd zijn.”</a:t>
            </a:r>
          </a:p>
          <a:p>
            <a:endParaRPr lang="nl-BE" altLang="nl-BE" dirty="0"/>
          </a:p>
          <a:p>
            <a:pPr marL="0" indent="0">
              <a:buNone/>
            </a:pPr>
            <a:r>
              <a:rPr lang="nl-BE" altLang="nl-BE" sz="2800" dirty="0"/>
              <a:t>Sommige ervaringen zijn ‘</a:t>
            </a:r>
            <a:r>
              <a:rPr lang="nl-BE" altLang="nl-BE" sz="2800" u="sng" dirty="0"/>
              <a:t>cognitief ondoordringbaar</a:t>
            </a:r>
            <a:r>
              <a:rPr lang="nl-BE" altLang="nl-BE" sz="2800" dirty="0"/>
              <a:t>’</a:t>
            </a:r>
          </a:p>
          <a:p>
            <a:pPr marL="0" indent="0">
              <a:buNone/>
            </a:pPr>
            <a:r>
              <a:rPr lang="nl-BE" altLang="nl-BE" sz="2800" dirty="0"/>
              <a:t>Kunst, religie ... </a:t>
            </a:r>
          </a:p>
          <a:p>
            <a:pPr marL="0" indent="0">
              <a:buNone/>
            </a:pPr>
            <a:endParaRPr lang="en-US" dirty="0"/>
          </a:p>
        </p:txBody>
      </p:sp>
    </p:spTree>
    <p:extLst>
      <p:ext uri="{BB962C8B-B14F-4D97-AF65-F5344CB8AC3E}">
        <p14:creationId xmlns:p14="http://schemas.microsoft.com/office/powerpoint/2010/main" val="2002456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4D3094-C187-C66B-F41B-12438D1281F2}"/>
              </a:ext>
            </a:extLst>
          </p:cNvPr>
          <p:cNvPicPr>
            <a:picLocks noChangeAspect="1"/>
          </p:cNvPicPr>
          <p:nvPr/>
        </p:nvPicPr>
        <p:blipFill>
          <a:blip r:embed="rId2"/>
          <a:stretch>
            <a:fillRect/>
          </a:stretch>
        </p:blipFill>
        <p:spPr>
          <a:xfrm>
            <a:off x="4067624" y="1700808"/>
            <a:ext cx="4790538" cy="4783431"/>
          </a:xfrm>
          <a:prstGeom prst="rect">
            <a:avLst/>
          </a:prstGeom>
        </p:spPr>
      </p:pic>
      <p:sp>
        <p:nvSpPr>
          <p:cNvPr id="2" name="Title 1">
            <a:extLst>
              <a:ext uri="{FF2B5EF4-FFF2-40B4-BE49-F238E27FC236}">
                <a16:creationId xmlns:a16="http://schemas.microsoft.com/office/drawing/2014/main" id="{A19DD8F8-C70A-6263-49AC-6598A50949E0}"/>
              </a:ext>
            </a:extLst>
          </p:cNvPr>
          <p:cNvSpPr>
            <a:spLocks noGrp="1"/>
          </p:cNvSpPr>
          <p:nvPr>
            <p:ph type="title"/>
          </p:nvPr>
        </p:nvSpPr>
        <p:spPr/>
        <p:txBody>
          <a:bodyPr>
            <a:normAutofit/>
          </a:bodyPr>
          <a:lstStyle/>
          <a:p>
            <a:r>
              <a:rPr lang="nl-NL" dirty="0"/>
              <a:t>Is/Ought kloof (David Hume)</a:t>
            </a:r>
            <a:endParaRPr lang="nl-BE" dirty="0"/>
          </a:p>
        </p:txBody>
      </p:sp>
      <p:sp>
        <p:nvSpPr>
          <p:cNvPr id="3" name="Content Placeholder 2">
            <a:extLst>
              <a:ext uri="{FF2B5EF4-FFF2-40B4-BE49-F238E27FC236}">
                <a16:creationId xmlns:a16="http://schemas.microsoft.com/office/drawing/2014/main" id="{2782EF55-71FE-661C-6A3A-DCA209129627}"/>
              </a:ext>
            </a:extLst>
          </p:cNvPr>
          <p:cNvSpPr>
            <a:spLocks noGrp="1"/>
          </p:cNvSpPr>
          <p:nvPr>
            <p:ph idx="1"/>
          </p:nvPr>
        </p:nvSpPr>
        <p:spPr/>
        <p:txBody>
          <a:bodyPr/>
          <a:lstStyle/>
          <a:p>
            <a:pPr lvl="1"/>
            <a:r>
              <a:rPr lang="nl-NL" sz="1200" dirty="0">
                <a:hlinkClick r:id="rId3"/>
              </a:rPr>
              <a:t>http://www.bbc.co.uk/programmes/p02c7css</a:t>
            </a:r>
            <a:r>
              <a:rPr lang="nl-NL" sz="1200" dirty="0"/>
              <a:t>   </a:t>
            </a:r>
          </a:p>
          <a:p>
            <a:pPr lvl="1"/>
            <a:r>
              <a:rPr lang="nl-NL" sz="3200" dirty="0"/>
              <a:t>Naturalistic fallacy</a:t>
            </a:r>
          </a:p>
          <a:p>
            <a:endParaRPr lang="nl-BE" dirty="0"/>
          </a:p>
        </p:txBody>
      </p:sp>
    </p:spTree>
    <p:extLst>
      <p:ext uri="{BB962C8B-B14F-4D97-AF65-F5344CB8AC3E}">
        <p14:creationId xmlns:p14="http://schemas.microsoft.com/office/powerpoint/2010/main" val="413506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AB11-9167-4BD0-8CB1-F97715554779}"/>
              </a:ext>
            </a:extLst>
          </p:cNvPr>
          <p:cNvSpPr>
            <a:spLocks noGrp="1"/>
          </p:cNvSpPr>
          <p:nvPr>
            <p:ph type="title"/>
          </p:nvPr>
        </p:nvSpPr>
        <p:spPr>
          <a:xfrm>
            <a:off x="3884526" y="299426"/>
            <a:ext cx="4939868" cy="714252"/>
          </a:xfrm>
        </p:spPr>
        <p:txBody>
          <a:bodyPr anchor="b">
            <a:normAutofit fontScale="90000"/>
          </a:bodyPr>
          <a:lstStyle/>
          <a:p>
            <a:r>
              <a:rPr lang="nl-BE" altLang="nl-BE" dirty="0"/>
              <a:t>Max Weber 1919</a:t>
            </a:r>
            <a:endParaRPr lang="nl-BE" dirty="0"/>
          </a:p>
        </p:txBody>
      </p:sp>
      <p:sp>
        <p:nvSpPr>
          <p:cNvPr id="3" name="Content Placeholder 2">
            <a:extLst>
              <a:ext uri="{FF2B5EF4-FFF2-40B4-BE49-F238E27FC236}">
                <a16:creationId xmlns:a16="http://schemas.microsoft.com/office/drawing/2014/main" id="{64605FE4-3CA3-496B-922E-18C39B5FE8A8}"/>
              </a:ext>
            </a:extLst>
          </p:cNvPr>
          <p:cNvSpPr>
            <a:spLocks noGrp="1"/>
          </p:cNvSpPr>
          <p:nvPr>
            <p:ph idx="1"/>
          </p:nvPr>
        </p:nvSpPr>
        <p:spPr>
          <a:xfrm>
            <a:off x="3724072" y="1046908"/>
            <a:ext cx="5260775" cy="5511666"/>
          </a:xfrm>
        </p:spPr>
        <p:txBody>
          <a:bodyPr>
            <a:normAutofit/>
          </a:bodyPr>
          <a:lstStyle/>
          <a:p>
            <a:pPr marL="342900" lvl="1" indent="0">
              <a:buNone/>
            </a:pPr>
            <a:r>
              <a:rPr lang="nl-NL" altLang="nl-BE" sz="1500" dirty="0"/>
              <a:t>Kennis, wetenschap, leerkracht, academicus   ///  moraal, politiek, ideologie, leider, profeet, publiek intellectueel</a:t>
            </a:r>
          </a:p>
          <a:p>
            <a:pPr marL="342900" lvl="1" indent="0">
              <a:buNone/>
            </a:pPr>
            <a:endParaRPr lang="nl-NL" altLang="nl-BE" sz="1500" dirty="0"/>
          </a:p>
          <a:p>
            <a:pPr marL="342900" lvl="1" indent="0">
              <a:buNone/>
            </a:pPr>
            <a:r>
              <a:rPr lang="nl-NL" altLang="nl-BE" sz="1500" dirty="0"/>
              <a:t>Er is geen wetenschappelijke manier om praktische (morele, politieke) standpunten te verdedigen</a:t>
            </a:r>
          </a:p>
          <a:p>
            <a:pPr marL="342900" lvl="1" indent="0">
              <a:buNone/>
            </a:pPr>
            <a:endParaRPr lang="nl-NL" altLang="nl-BE" sz="1500" dirty="0"/>
          </a:p>
          <a:p>
            <a:pPr marL="342900" lvl="1" indent="0">
              <a:buNone/>
            </a:pPr>
            <a:r>
              <a:rPr lang="nl-NL" altLang="nl-BE" sz="1500" dirty="0"/>
              <a:t>Geneeskunde kan levens verlengen, maar geeft geen antwoord op de vraag welk leven levenswaardig is. </a:t>
            </a:r>
          </a:p>
          <a:p>
            <a:pPr marL="342900" lvl="1" indent="0">
              <a:buNone/>
            </a:pPr>
            <a:endParaRPr lang="nl-NL" altLang="nl-BE" sz="1500" dirty="0"/>
          </a:p>
          <a:p>
            <a:pPr marL="342900" lvl="1" indent="0">
              <a:buNone/>
            </a:pPr>
            <a:r>
              <a:rPr lang="nl-NL" altLang="nl-BE" sz="1500" dirty="0"/>
              <a:t>“Politiek hoort niet thuis in de collegezalen” </a:t>
            </a:r>
          </a:p>
          <a:p>
            <a:pPr marL="342900" lvl="1" indent="0">
              <a:buNone/>
            </a:pPr>
            <a:endParaRPr lang="nl-NL" altLang="nl-BE" sz="1500" dirty="0"/>
          </a:p>
          <a:p>
            <a:pPr marL="342900" lvl="1" indent="0">
              <a:buNone/>
            </a:pPr>
            <a:r>
              <a:rPr lang="nl-NL" altLang="nl-BE" sz="1500" dirty="0"/>
              <a:t>“waar de wetenschapsbeoefenaar met zijn eigen waardeoordeel komt aandragen, het werkelijke begrip voor de feiten verdwijnt.”</a:t>
            </a:r>
          </a:p>
          <a:p>
            <a:pPr marL="342900" lvl="1" indent="0">
              <a:buNone/>
            </a:pPr>
            <a:endParaRPr lang="nl-NL" altLang="nl-BE" sz="1500" dirty="0"/>
          </a:p>
          <a:p>
            <a:pPr marL="342900" lvl="1" indent="0">
              <a:buNone/>
            </a:pPr>
            <a:r>
              <a:rPr lang="nl-BE" altLang="nl-BE" sz="1500" dirty="0"/>
              <a:t>Eerste taak van een docent is zijn studenten “</a:t>
            </a:r>
            <a:r>
              <a:rPr lang="nl-BE" altLang="nl-BE" sz="1500" i="1" dirty="0"/>
              <a:t>ongemakkelijke </a:t>
            </a:r>
            <a:r>
              <a:rPr lang="nl-BE" altLang="nl-BE" sz="1500" dirty="0"/>
              <a:t>feiten te leren aanvaarden – ik bedoel feiten die ongemakkelijk zijn voor zijn overtuiging. En voor elke politieke overtuiging – bv. ook de mijne – bestaan er zulke uiterst ongemakkelijke feiten”. </a:t>
            </a:r>
          </a:p>
          <a:p>
            <a:endParaRPr lang="nl-BE" sz="1275" dirty="0"/>
          </a:p>
        </p:txBody>
      </p:sp>
      <p:pic>
        <p:nvPicPr>
          <p:cNvPr id="4" name="Picture 3">
            <a:extLst>
              <a:ext uri="{FF2B5EF4-FFF2-40B4-BE49-F238E27FC236}">
                <a16:creationId xmlns:a16="http://schemas.microsoft.com/office/drawing/2014/main" id="{07447D61-0283-445B-8720-FB6F695A604E}"/>
              </a:ext>
            </a:extLst>
          </p:cNvPr>
          <p:cNvPicPr>
            <a:picLocks noChangeAspect="1"/>
          </p:cNvPicPr>
          <p:nvPr/>
        </p:nvPicPr>
        <p:blipFill rotWithShape="1">
          <a:blip r:embed="rId2"/>
          <a:srcRect t="12280" r="2" b="4504"/>
          <a:stretch/>
        </p:blipFill>
        <p:spPr>
          <a:xfrm>
            <a:off x="0" y="1015874"/>
            <a:ext cx="3724057" cy="5509470"/>
          </a:xfrm>
          <a:prstGeom prst="rect">
            <a:avLst/>
          </a:prstGeom>
          <a:effectLst/>
        </p:spPr>
      </p:pic>
    </p:spTree>
    <p:extLst>
      <p:ext uri="{BB962C8B-B14F-4D97-AF65-F5344CB8AC3E}">
        <p14:creationId xmlns:p14="http://schemas.microsoft.com/office/powerpoint/2010/main" val="27047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el 1">
            <a:extLst>
              <a:ext uri="{FF2B5EF4-FFF2-40B4-BE49-F238E27FC236}">
                <a16:creationId xmlns:a16="http://schemas.microsoft.com/office/drawing/2014/main" id="{AAE1BE42-A561-4DA0-99A3-283F9D7937B4}"/>
              </a:ext>
            </a:extLst>
          </p:cNvPr>
          <p:cNvSpPr>
            <a:spLocks noGrp="1"/>
          </p:cNvSpPr>
          <p:nvPr>
            <p:ph type="title"/>
          </p:nvPr>
        </p:nvSpPr>
        <p:spPr>
          <a:xfrm>
            <a:off x="395536" y="254906"/>
            <a:ext cx="6120680" cy="1252221"/>
          </a:xfrm>
        </p:spPr>
        <p:txBody>
          <a:bodyPr>
            <a:normAutofit/>
          </a:bodyPr>
          <a:lstStyle/>
          <a:p>
            <a:r>
              <a:rPr lang="nl-BE" sz="3000" dirty="0"/>
              <a:t>Kritische Theorie</a:t>
            </a:r>
            <a:br>
              <a:rPr lang="nl-BE" sz="3000" dirty="0"/>
            </a:br>
            <a:r>
              <a:rPr lang="nl-BE" sz="2000" dirty="0"/>
              <a:t>Value-free science: </a:t>
            </a:r>
            <a:r>
              <a:rPr lang="en-US" sz="2000" dirty="0"/>
              <a:t>impossible and undesirable</a:t>
            </a:r>
            <a:endParaRPr lang="en-US" altLang="nl-BE" sz="2000" dirty="0"/>
          </a:p>
        </p:txBody>
      </p:sp>
      <p:sp>
        <p:nvSpPr>
          <p:cNvPr id="83971" name="Tijdelijke aanduiding voor inhoud 2">
            <a:extLst>
              <a:ext uri="{FF2B5EF4-FFF2-40B4-BE49-F238E27FC236}">
                <a16:creationId xmlns:a16="http://schemas.microsoft.com/office/drawing/2014/main" id="{2BBA503E-F19E-4A63-B376-6BF739607B7C}"/>
              </a:ext>
            </a:extLst>
          </p:cNvPr>
          <p:cNvSpPr>
            <a:spLocks noGrp="1"/>
          </p:cNvSpPr>
          <p:nvPr>
            <p:ph idx="1"/>
          </p:nvPr>
        </p:nvSpPr>
        <p:spPr bwMode="auto">
          <a:xfrm>
            <a:off x="202036" y="1790764"/>
            <a:ext cx="5105219" cy="4812330"/>
          </a:xfrm>
        </p:spPr>
        <p:txBody>
          <a:bodyPr numCol="1" anchorCtr="0" compatLnSpc="1">
            <a:prstTxWarp prst="textNoShape">
              <a:avLst/>
            </a:prstTxWarp>
            <a:normAutofit fontScale="92500"/>
          </a:bodyPr>
          <a:lstStyle/>
          <a:p>
            <a:r>
              <a:rPr lang="nl-NL" altLang="nl-BE" sz="1650" dirty="0"/>
              <a:t>Pleidooi voor geëngageerde wetenschappers / academici</a:t>
            </a:r>
          </a:p>
          <a:p>
            <a:endParaRPr lang="nl-NL" altLang="nl-BE" sz="1650" dirty="0"/>
          </a:p>
          <a:p>
            <a:r>
              <a:rPr lang="nl-NL" altLang="nl-BE" sz="1650" dirty="0"/>
              <a:t>Sociale</a:t>
            </a:r>
            <a:r>
              <a:rPr lang="nl-NL" altLang="nl-BE" sz="1650" i="1" dirty="0"/>
              <a:t> </a:t>
            </a:r>
            <a:r>
              <a:rPr lang="nl-NL" altLang="nl-BE" sz="1650" dirty="0"/>
              <a:t>wetenschappen</a:t>
            </a:r>
            <a:r>
              <a:rPr lang="nl-NL" altLang="nl-BE" sz="1650" i="1" dirty="0"/>
              <a:t> </a:t>
            </a:r>
            <a:r>
              <a:rPr lang="nl-NL" altLang="nl-BE" sz="1650" dirty="0"/>
              <a:t>moeten kritisch zijn. Zonder normatieve insteek kan sociale wetenschap geen goede wetenschap zijn</a:t>
            </a:r>
          </a:p>
          <a:p>
            <a:endParaRPr lang="nl-NL" altLang="nl-BE" sz="1800" dirty="0"/>
          </a:p>
          <a:p>
            <a:r>
              <a:rPr lang="nl-NL" altLang="nl-BE" sz="1800" dirty="0"/>
              <a:t>Goede wetenschap is gericht op rechtvaardigheid, emancipatie, ... </a:t>
            </a:r>
          </a:p>
          <a:p>
            <a:endParaRPr lang="nl-NL" altLang="nl-BE" sz="1650" i="1" dirty="0"/>
          </a:p>
          <a:p>
            <a:endParaRPr lang="nl-NL" altLang="nl-BE" sz="1650" i="1" dirty="0"/>
          </a:p>
          <a:p>
            <a:r>
              <a:rPr lang="nl-NL" altLang="nl-BE" sz="1650" dirty="0"/>
              <a:t>Belang van morele betrokkenheid en engagement</a:t>
            </a:r>
          </a:p>
          <a:p>
            <a:pPr lvl="1"/>
            <a:r>
              <a:rPr lang="nl-NL" altLang="nl-BE" sz="1650" i="1" dirty="0"/>
              <a:t>Marxisme</a:t>
            </a:r>
          </a:p>
          <a:p>
            <a:pPr lvl="1"/>
            <a:r>
              <a:rPr lang="nl-NL" altLang="nl-BE" sz="1650" b="1" i="1" dirty="0"/>
              <a:t>Frankfurter Schule</a:t>
            </a:r>
            <a:r>
              <a:rPr lang="nl-NL" altLang="nl-BE" sz="1650" b="1" dirty="0"/>
              <a:t> en </a:t>
            </a:r>
            <a:r>
              <a:rPr lang="nl-NL" altLang="nl-BE" sz="1650" b="1" i="1" dirty="0"/>
              <a:t>Critical Theory</a:t>
            </a:r>
          </a:p>
          <a:p>
            <a:pPr lvl="1"/>
            <a:r>
              <a:rPr lang="nl-NL" altLang="nl-BE" sz="1650" i="1" dirty="0" err="1"/>
              <a:t>Foucault</a:t>
            </a:r>
            <a:r>
              <a:rPr lang="nl-NL" altLang="nl-BE" sz="1650" i="1" dirty="0"/>
              <a:t>: Wetenschap - macht</a:t>
            </a:r>
          </a:p>
          <a:p>
            <a:pPr lvl="1"/>
            <a:r>
              <a:rPr lang="nl-NL" altLang="nl-BE" sz="1650" i="1" dirty="0"/>
              <a:t>Gender and post-colonial studies</a:t>
            </a:r>
          </a:p>
          <a:p>
            <a:pPr lvl="1"/>
            <a:r>
              <a:rPr lang="nl-NL" altLang="nl-BE" sz="1650" i="1" dirty="0"/>
              <a:t>Klimaatstudies</a:t>
            </a:r>
          </a:p>
          <a:p>
            <a:pPr lvl="1"/>
            <a:r>
              <a:rPr lang="nl-NL" altLang="nl-BE" sz="1650" dirty="0"/>
              <a:t>“(</a:t>
            </a:r>
            <a:r>
              <a:rPr lang="nl-NL" altLang="nl-BE" sz="1650" i="1" dirty="0"/>
              <a:t>Links</a:t>
            </a:r>
            <a:r>
              <a:rPr lang="nl-NL" altLang="nl-BE" sz="1650" dirty="0"/>
              <a:t>) a</a:t>
            </a:r>
            <a:r>
              <a:rPr lang="nl-NL" altLang="nl-BE" sz="1650" i="1" dirty="0"/>
              <a:t>ctivisitische wetenschap(pers)”, “WOKE”</a:t>
            </a:r>
          </a:p>
          <a:p>
            <a:pPr lvl="1"/>
            <a:endParaRPr lang="nl-NL" altLang="nl-BE" sz="1650" i="1" dirty="0"/>
          </a:p>
          <a:p>
            <a:endParaRPr lang="nl-NL" altLang="nl-BE" sz="1650" i="1" dirty="0"/>
          </a:p>
          <a:p>
            <a:endParaRPr lang="nl-BE" altLang="nl-BE" sz="1650" dirty="0"/>
          </a:p>
          <a:p>
            <a:endParaRPr lang="nl-BE" altLang="nl-BE" sz="1650" dirty="0"/>
          </a:p>
          <a:p>
            <a:endParaRPr lang="en-US" altLang="nl-BE" sz="1650" dirty="0"/>
          </a:p>
        </p:txBody>
      </p:sp>
      <p:pic>
        <p:nvPicPr>
          <p:cNvPr id="3" name="Picture 2">
            <a:extLst>
              <a:ext uri="{FF2B5EF4-FFF2-40B4-BE49-F238E27FC236}">
                <a16:creationId xmlns:a16="http://schemas.microsoft.com/office/drawing/2014/main" id="{3F9E7027-2349-4ABB-9F6E-3F954AC6EE3C}"/>
              </a:ext>
            </a:extLst>
          </p:cNvPr>
          <p:cNvPicPr>
            <a:picLocks noChangeAspect="1"/>
          </p:cNvPicPr>
          <p:nvPr/>
        </p:nvPicPr>
        <p:blipFill>
          <a:blip r:embed="rId2"/>
          <a:stretch>
            <a:fillRect/>
          </a:stretch>
        </p:blipFill>
        <p:spPr>
          <a:xfrm>
            <a:off x="5307255" y="1340768"/>
            <a:ext cx="3634709" cy="2407995"/>
          </a:xfrm>
          <a:prstGeom prst="rect">
            <a:avLst/>
          </a:prstGeom>
        </p:spPr>
      </p:pic>
      <p:pic>
        <p:nvPicPr>
          <p:cNvPr id="2" name="Picture 1">
            <a:extLst>
              <a:ext uri="{FF2B5EF4-FFF2-40B4-BE49-F238E27FC236}">
                <a16:creationId xmlns:a16="http://schemas.microsoft.com/office/drawing/2014/main" id="{BCD8F498-BB6C-4B29-B31C-C849FD8BA1C7}"/>
              </a:ext>
            </a:extLst>
          </p:cNvPr>
          <p:cNvPicPr>
            <a:picLocks noChangeAspect="1"/>
          </p:cNvPicPr>
          <p:nvPr/>
        </p:nvPicPr>
        <p:blipFill>
          <a:blip r:embed="rId3"/>
          <a:stretch>
            <a:fillRect/>
          </a:stretch>
        </p:blipFill>
        <p:spPr>
          <a:xfrm>
            <a:off x="5237412" y="4032400"/>
            <a:ext cx="3906588" cy="26369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4" name="Afbeelding 3"/>
          <p:cNvPicPr>
            <a:picLocks noChangeAspect="1"/>
          </p:cNvPicPr>
          <p:nvPr/>
        </p:nvPicPr>
        <p:blipFill>
          <a:blip r:embed="rId2"/>
          <a:stretch>
            <a:fillRect/>
          </a:stretch>
        </p:blipFill>
        <p:spPr>
          <a:xfrm>
            <a:off x="14199" y="0"/>
            <a:ext cx="4669941" cy="3298222"/>
          </a:xfrm>
          <a:prstGeom prst="rect">
            <a:avLst/>
          </a:prstGeom>
        </p:spPr>
      </p:pic>
      <p:pic>
        <p:nvPicPr>
          <p:cNvPr id="5" name="Afbeelding 4"/>
          <p:cNvPicPr>
            <a:picLocks noChangeAspect="1"/>
          </p:cNvPicPr>
          <p:nvPr/>
        </p:nvPicPr>
        <p:blipFill>
          <a:blip r:embed="rId3"/>
          <a:stretch>
            <a:fillRect/>
          </a:stretch>
        </p:blipFill>
        <p:spPr>
          <a:xfrm>
            <a:off x="4571999" y="3435787"/>
            <a:ext cx="4557801" cy="3422213"/>
          </a:xfrm>
          <a:prstGeom prst="rect">
            <a:avLst/>
          </a:prstGeom>
        </p:spPr>
      </p:pic>
      <p:pic>
        <p:nvPicPr>
          <p:cNvPr id="6" name="Afbeelding 3">
            <a:extLst>
              <a:ext uri="{FF2B5EF4-FFF2-40B4-BE49-F238E27FC236}">
                <a16:creationId xmlns:a16="http://schemas.microsoft.com/office/drawing/2014/main" id="{077AAC42-2A19-390A-6095-BA6185355478}"/>
              </a:ext>
            </a:extLst>
          </p:cNvPr>
          <p:cNvPicPr>
            <a:picLocks noChangeAspect="1"/>
          </p:cNvPicPr>
          <p:nvPr/>
        </p:nvPicPr>
        <p:blipFill>
          <a:blip r:embed="rId4"/>
          <a:stretch>
            <a:fillRect/>
          </a:stretch>
        </p:blipFill>
        <p:spPr>
          <a:xfrm>
            <a:off x="5106801" y="145685"/>
            <a:ext cx="3717850" cy="2281027"/>
          </a:xfrm>
          <a:prstGeom prst="rect">
            <a:avLst/>
          </a:prstGeom>
        </p:spPr>
      </p:pic>
    </p:spTree>
    <p:extLst>
      <p:ext uri="{BB962C8B-B14F-4D97-AF65-F5344CB8AC3E}">
        <p14:creationId xmlns:p14="http://schemas.microsoft.com/office/powerpoint/2010/main" val="382651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2E19-C11F-8FE6-1016-161B39BD73F8}"/>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243E57D7-5B41-73C6-1DD7-A7DEE6ACA7B3}"/>
              </a:ext>
            </a:extLst>
          </p:cNvPr>
          <p:cNvSpPr>
            <a:spLocks noGrp="1"/>
          </p:cNvSpPr>
          <p:nvPr>
            <p:ph idx="1"/>
          </p:nvPr>
        </p:nvSpPr>
        <p:spPr/>
        <p:txBody>
          <a:bodyPr/>
          <a:lstStyle/>
          <a:p>
            <a:endParaRPr lang="nl-BE"/>
          </a:p>
        </p:txBody>
      </p:sp>
      <p:pic>
        <p:nvPicPr>
          <p:cNvPr id="1026" name="Picture 2">
            <a:extLst>
              <a:ext uri="{FF2B5EF4-FFF2-40B4-BE49-F238E27FC236}">
                <a16:creationId xmlns:a16="http://schemas.microsoft.com/office/drawing/2014/main" id="{F09FEFF9-1A39-38B3-0548-7B16DE7F60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8388" y="0"/>
            <a:ext cx="4465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653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B4AFD-3723-3386-5B74-6B16CF080E49}"/>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48354BCE-8DC0-5E2A-160E-87D78BA778E0}"/>
              </a:ext>
            </a:extLst>
          </p:cNvPr>
          <p:cNvSpPr>
            <a:spLocks noGrp="1"/>
          </p:cNvSpPr>
          <p:nvPr>
            <p:ph idx="1"/>
          </p:nvPr>
        </p:nvSpPr>
        <p:spPr/>
        <p:txBody>
          <a:bodyPr/>
          <a:lstStyle/>
          <a:p>
            <a:endParaRPr lang="nl-BE"/>
          </a:p>
        </p:txBody>
      </p:sp>
      <p:pic>
        <p:nvPicPr>
          <p:cNvPr id="5" name="Picture 4">
            <a:extLst>
              <a:ext uri="{FF2B5EF4-FFF2-40B4-BE49-F238E27FC236}">
                <a16:creationId xmlns:a16="http://schemas.microsoft.com/office/drawing/2014/main" id="{B36F80AF-E9CD-FC84-FF8C-668CFB748CFE}"/>
              </a:ext>
            </a:extLst>
          </p:cNvPr>
          <p:cNvPicPr>
            <a:picLocks noChangeAspect="1"/>
          </p:cNvPicPr>
          <p:nvPr/>
        </p:nvPicPr>
        <p:blipFill>
          <a:blip r:embed="rId2"/>
          <a:stretch>
            <a:fillRect/>
          </a:stretch>
        </p:blipFill>
        <p:spPr>
          <a:xfrm>
            <a:off x="773832" y="35115"/>
            <a:ext cx="7596336" cy="5697252"/>
          </a:xfrm>
          <a:prstGeom prst="rect">
            <a:avLst/>
          </a:prstGeom>
        </p:spPr>
      </p:pic>
      <p:sp>
        <p:nvSpPr>
          <p:cNvPr id="7" name="TextBox 6">
            <a:extLst>
              <a:ext uri="{FF2B5EF4-FFF2-40B4-BE49-F238E27FC236}">
                <a16:creationId xmlns:a16="http://schemas.microsoft.com/office/drawing/2014/main" id="{DA994AE4-C595-F50A-D944-895C01427BAD}"/>
              </a:ext>
            </a:extLst>
          </p:cNvPr>
          <p:cNvSpPr txBox="1"/>
          <p:nvPr/>
        </p:nvSpPr>
        <p:spPr>
          <a:xfrm>
            <a:off x="2286000" y="5985559"/>
            <a:ext cx="4572000" cy="646331"/>
          </a:xfrm>
          <a:prstGeom prst="rect">
            <a:avLst/>
          </a:prstGeom>
          <a:noFill/>
        </p:spPr>
        <p:txBody>
          <a:bodyPr wrap="square">
            <a:spAutoFit/>
          </a:bodyPr>
          <a:lstStyle/>
          <a:p>
            <a:r>
              <a:rPr lang="en-US" b="0" i="0" dirty="0">
                <a:solidFill>
                  <a:srgbClr val="353535"/>
                </a:solidFill>
                <a:effectLst/>
                <a:latin typeface="open sans" panose="020B0606030504020204" pitchFamily="34" charset="0"/>
              </a:rPr>
              <a:t>Cillian Murphy as J. Robert Oppenheimer in Christopher Nolan's new film</a:t>
            </a:r>
            <a:endParaRPr lang="nl-BE" dirty="0"/>
          </a:p>
        </p:txBody>
      </p:sp>
    </p:spTree>
    <p:extLst>
      <p:ext uri="{BB962C8B-B14F-4D97-AF65-F5344CB8AC3E}">
        <p14:creationId xmlns:p14="http://schemas.microsoft.com/office/powerpoint/2010/main" val="1116995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Science</a:t>
            </a:r>
            <a:r>
              <a:rPr lang="nl-BE" dirty="0"/>
              <a:t> is ambivalent</a:t>
            </a:r>
          </a:p>
        </p:txBody>
      </p:sp>
      <p:sp>
        <p:nvSpPr>
          <p:cNvPr id="3" name="Tijdelijke aanduiding voor inhoud 2"/>
          <p:cNvSpPr>
            <a:spLocks noGrp="1"/>
          </p:cNvSpPr>
          <p:nvPr>
            <p:ph idx="1"/>
          </p:nvPr>
        </p:nvSpPr>
        <p:spPr>
          <a:xfrm>
            <a:off x="628651" y="2226469"/>
            <a:ext cx="6027644" cy="3263504"/>
          </a:xfrm>
        </p:spPr>
        <p:txBody>
          <a:bodyPr>
            <a:normAutofit fontScale="92500" lnSpcReduction="20000"/>
          </a:bodyPr>
          <a:lstStyle/>
          <a:p>
            <a:r>
              <a:rPr lang="nl-BE" dirty="0"/>
              <a:t>J. Robbert Oppenheimer (1904-1967), </a:t>
            </a:r>
            <a:r>
              <a:rPr lang="en-US" dirty="0"/>
              <a:t>head of the Los Alamos Laboratory</a:t>
            </a:r>
            <a:r>
              <a:rPr lang="nl-BE" dirty="0"/>
              <a:t> and the Manhattan Project, “</a:t>
            </a:r>
            <a:r>
              <a:rPr lang="en-US" dirty="0"/>
              <a:t>father of the atomic bomb”</a:t>
            </a:r>
          </a:p>
          <a:p>
            <a:endParaRPr lang="en-US" dirty="0"/>
          </a:p>
          <a:p>
            <a:r>
              <a:rPr lang="en-US" dirty="0"/>
              <a:t>"Now I am become Death, the destroyer of worlds."</a:t>
            </a:r>
            <a:endParaRPr lang="nl-BE" dirty="0"/>
          </a:p>
        </p:txBody>
      </p:sp>
      <p:pic>
        <p:nvPicPr>
          <p:cNvPr id="4" name="Afbeelding 3"/>
          <p:cNvPicPr>
            <a:picLocks noChangeAspect="1"/>
          </p:cNvPicPr>
          <p:nvPr/>
        </p:nvPicPr>
        <p:blipFill>
          <a:blip r:embed="rId2"/>
          <a:stretch>
            <a:fillRect/>
          </a:stretch>
        </p:blipFill>
        <p:spPr>
          <a:xfrm>
            <a:off x="6329361" y="1556792"/>
            <a:ext cx="2774053" cy="3816424"/>
          </a:xfrm>
          <a:prstGeom prst="rect">
            <a:avLst/>
          </a:prstGeom>
        </p:spPr>
      </p:pic>
    </p:spTree>
    <p:extLst>
      <p:ext uri="{BB962C8B-B14F-4D97-AF65-F5344CB8AC3E}">
        <p14:creationId xmlns:p14="http://schemas.microsoft.com/office/powerpoint/2010/main" val="3418955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9530-58DE-EFEA-17AC-F19BD40B4042}"/>
              </a:ext>
            </a:extLst>
          </p:cNvPr>
          <p:cNvSpPr>
            <a:spLocks noGrp="1"/>
          </p:cNvSpPr>
          <p:nvPr>
            <p:ph type="title"/>
          </p:nvPr>
        </p:nvSpPr>
        <p:spPr>
          <a:xfrm>
            <a:off x="457200" y="15776"/>
            <a:ext cx="8229600" cy="1143000"/>
          </a:xfrm>
        </p:spPr>
        <p:txBody>
          <a:bodyPr/>
          <a:lstStyle/>
          <a:p>
            <a:r>
              <a:rPr lang="nl-BE" dirty="0"/>
              <a:t>Expertocratie?</a:t>
            </a:r>
          </a:p>
        </p:txBody>
      </p:sp>
      <p:sp>
        <p:nvSpPr>
          <p:cNvPr id="3" name="Content Placeholder 2">
            <a:extLst>
              <a:ext uri="{FF2B5EF4-FFF2-40B4-BE49-F238E27FC236}">
                <a16:creationId xmlns:a16="http://schemas.microsoft.com/office/drawing/2014/main" id="{FA330A3A-3E6D-B1C4-F7D3-A4154E0C203D}"/>
              </a:ext>
            </a:extLst>
          </p:cNvPr>
          <p:cNvSpPr>
            <a:spLocks noGrp="1"/>
          </p:cNvSpPr>
          <p:nvPr>
            <p:ph idx="1"/>
          </p:nvPr>
        </p:nvSpPr>
        <p:spPr>
          <a:xfrm>
            <a:off x="457200" y="1412776"/>
            <a:ext cx="8229600" cy="4896544"/>
          </a:xfrm>
        </p:spPr>
        <p:txBody>
          <a:bodyPr>
            <a:normAutofit lnSpcReduction="10000"/>
          </a:bodyPr>
          <a:lstStyle/>
          <a:p>
            <a:r>
              <a:rPr lang="nl-BE" dirty="0"/>
              <a:t>Is / ought</a:t>
            </a:r>
          </a:p>
          <a:p>
            <a:pPr lvl="1"/>
            <a:r>
              <a:rPr lang="nl-BE" dirty="0"/>
              <a:t>Meningsverschillen</a:t>
            </a:r>
          </a:p>
          <a:p>
            <a:pPr lvl="1"/>
            <a:r>
              <a:rPr lang="nl-BE" dirty="0"/>
              <a:t>Wat is rechtvaardig?</a:t>
            </a:r>
          </a:p>
          <a:p>
            <a:endParaRPr lang="nl-BE" dirty="0"/>
          </a:p>
          <a:p>
            <a:r>
              <a:rPr lang="nl-BE" dirty="0"/>
              <a:t>Verschillende accenten</a:t>
            </a:r>
          </a:p>
          <a:p>
            <a:endParaRPr lang="nl-BE" dirty="0"/>
          </a:p>
          <a:p>
            <a:r>
              <a:rPr lang="nl-BE" dirty="0"/>
              <a:t>Tunnelvisies</a:t>
            </a:r>
          </a:p>
          <a:p>
            <a:endParaRPr lang="nl-BE" dirty="0"/>
          </a:p>
          <a:p>
            <a:r>
              <a:rPr lang="nl-BE" dirty="0"/>
              <a:t>Democratische legitimiteit?</a:t>
            </a:r>
          </a:p>
          <a:p>
            <a:endParaRPr lang="nl-BE" dirty="0"/>
          </a:p>
        </p:txBody>
      </p:sp>
    </p:spTree>
    <p:extLst>
      <p:ext uri="{BB962C8B-B14F-4D97-AF65-F5344CB8AC3E}">
        <p14:creationId xmlns:p14="http://schemas.microsoft.com/office/powerpoint/2010/main" val="132018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B422DB-5614-9AED-E85E-8A6231FAA525}"/>
              </a:ext>
            </a:extLst>
          </p:cNvPr>
          <p:cNvSpPr>
            <a:spLocks noGrp="1"/>
          </p:cNvSpPr>
          <p:nvPr>
            <p:ph idx="1"/>
          </p:nvPr>
        </p:nvSpPr>
        <p:spPr>
          <a:xfrm>
            <a:off x="467544" y="476672"/>
            <a:ext cx="8352928" cy="6120680"/>
          </a:xfrm>
        </p:spPr>
        <p:txBody>
          <a:bodyPr>
            <a:normAutofit fontScale="85000" lnSpcReduction="20000"/>
          </a:bodyPr>
          <a:lstStyle/>
          <a:p>
            <a:r>
              <a:rPr lang="nl-BE" dirty="0"/>
              <a:t>“There can be technical knowledge – the science of means – but there can be no rational science of ends. Navigators know how to steer a ship, but their knowledge cannot tell them where to go. That is for the passengers to determine.” </a:t>
            </a:r>
          </a:p>
          <a:p>
            <a:endParaRPr lang="nl-BE" dirty="0"/>
          </a:p>
          <a:p>
            <a:r>
              <a:rPr lang="nl-BE" dirty="0"/>
              <a:t>“Wetenschap en politiek hebben elk een eigen logica en kerntaak. Wetenschap is beschrijvend en zoekt hoe de wereld in elkaar zit. Wetenschappers verzamelen feiten en schrijven modellen en scenario’s uit. Politici maken beleidskeuzes en willen kosten en baten verdelen op een manier die strookt met hun ideologie. Politieke keuzes zijn niet neutraal en volgen nooit zomaar uit de wetenschappelijke feiten. Wetenschappers kunnen alleen de mogelijkheden zichtbaar maken en informeren over de gevolgen van keuzes.”</a:t>
            </a:r>
          </a:p>
          <a:p>
            <a:endParaRPr lang="nl-BE" dirty="0"/>
          </a:p>
        </p:txBody>
      </p:sp>
    </p:spTree>
    <p:extLst>
      <p:ext uri="{BB962C8B-B14F-4D97-AF65-F5344CB8AC3E}">
        <p14:creationId xmlns:p14="http://schemas.microsoft.com/office/powerpoint/2010/main" val="183590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99989-0001-416D-8110-494C96B0BF83}"/>
              </a:ext>
            </a:extLst>
          </p:cNvPr>
          <p:cNvSpPr>
            <a:spLocks noGrp="1"/>
          </p:cNvSpPr>
          <p:nvPr>
            <p:ph type="title"/>
          </p:nvPr>
        </p:nvSpPr>
        <p:spPr>
          <a:xfrm>
            <a:off x="628650" y="1131094"/>
            <a:ext cx="7886700" cy="994172"/>
          </a:xfrm>
        </p:spPr>
        <p:txBody>
          <a:bodyPr/>
          <a:lstStyle/>
          <a:p>
            <a:pPr algn="l"/>
            <a:r>
              <a:rPr lang="nl-BE" dirty="0"/>
              <a:t>Facts matter</a:t>
            </a:r>
          </a:p>
        </p:txBody>
      </p:sp>
      <p:sp>
        <p:nvSpPr>
          <p:cNvPr id="3" name="Content Placeholder 2">
            <a:extLst>
              <a:ext uri="{FF2B5EF4-FFF2-40B4-BE49-F238E27FC236}">
                <a16:creationId xmlns:a16="http://schemas.microsoft.com/office/drawing/2014/main" id="{4CF3200E-70D7-4727-9184-783969D1286F}"/>
              </a:ext>
            </a:extLst>
          </p:cNvPr>
          <p:cNvSpPr>
            <a:spLocks noGrp="1"/>
          </p:cNvSpPr>
          <p:nvPr>
            <p:ph idx="1"/>
          </p:nvPr>
        </p:nvSpPr>
        <p:spPr>
          <a:xfrm>
            <a:off x="628650" y="2226468"/>
            <a:ext cx="8191822" cy="4631531"/>
          </a:xfrm>
        </p:spPr>
        <p:txBody>
          <a:bodyPr>
            <a:normAutofit fontScale="85000" lnSpcReduction="20000"/>
          </a:bodyPr>
          <a:lstStyle/>
          <a:p>
            <a:endParaRPr lang="nl-BE" dirty="0"/>
          </a:p>
          <a:p>
            <a:r>
              <a:rPr lang="nl-BE" dirty="0"/>
              <a:t>Evidence-based beleid</a:t>
            </a:r>
          </a:p>
          <a:p>
            <a:endParaRPr lang="nl-BE" dirty="0"/>
          </a:p>
          <a:p>
            <a:r>
              <a:rPr lang="nl-BE" dirty="0"/>
              <a:t>Ook in het politiek en publiek debat</a:t>
            </a:r>
          </a:p>
          <a:p>
            <a:endParaRPr lang="nl-BE" dirty="0"/>
          </a:p>
          <a:p>
            <a:r>
              <a:rPr lang="nl-BE" dirty="0"/>
              <a:t>Post-truth politics, </a:t>
            </a:r>
            <a:r>
              <a:rPr lang="nl-BE" dirty="0" err="1"/>
              <a:t>trumpism</a:t>
            </a:r>
            <a:r>
              <a:rPr lang="nl-BE" dirty="0"/>
              <a:t>, populisme</a:t>
            </a:r>
          </a:p>
          <a:p>
            <a:pPr lvl="1"/>
            <a:r>
              <a:rPr lang="nl-BE" dirty="0"/>
              <a:t>Alternatieve feiten, complottheorieën...</a:t>
            </a:r>
          </a:p>
          <a:p>
            <a:endParaRPr lang="nl-BE" dirty="0"/>
          </a:p>
          <a:p>
            <a:r>
              <a:rPr lang="nl-BE" dirty="0"/>
              <a:t>Politiek-ideologische verdachtmakingen, vertrouwenscrisis</a:t>
            </a:r>
          </a:p>
          <a:p>
            <a:pPr lvl="1"/>
            <a:r>
              <a:rPr lang="nl-BE" dirty="0"/>
              <a:t>Wetenschappelijke elite, MSM…</a:t>
            </a:r>
          </a:p>
          <a:p>
            <a:pPr marL="342900" lvl="1" indent="0">
              <a:buNone/>
            </a:pPr>
            <a:endParaRPr lang="nl-BE" dirty="0"/>
          </a:p>
          <a:p>
            <a:endParaRPr lang="nl-BE" dirty="0"/>
          </a:p>
        </p:txBody>
      </p:sp>
      <p:pic>
        <p:nvPicPr>
          <p:cNvPr id="4" name="Picture 3">
            <a:extLst>
              <a:ext uri="{FF2B5EF4-FFF2-40B4-BE49-F238E27FC236}">
                <a16:creationId xmlns:a16="http://schemas.microsoft.com/office/drawing/2014/main" id="{B884E90B-8313-48CA-8EFC-3161ADC2FED0}"/>
              </a:ext>
            </a:extLst>
          </p:cNvPr>
          <p:cNvPicPr>
            <a:picLocks noChangeAspect="1"/>
          </p:cNvPicPr>
          <p:nvPr/>
        </p:nvPicPr>
        <p:blipFill>
          <a:blip r:embed="rId2"/>
          <a:stretch>
            <a:fillRect/>
          </a:stretch>
        </p:blipFill>
        <p:spPr>
          <a:xfrm>
            <a:off x="4302027" y="0"/>
            <a:ext cx="4873177" cy="2745223"/>
          </a:xfrm>
          <a:prstGeom prst="rect">
            <a:avLst/>
          </a:prstGeom>
        </p:spPr>
      </p:pic>
      <p:sp>
        <p:nvSpPr>
          <p:cNvPr id="5" name="TextBox 4">
            <a:extLst>
              <a:ext uri="{FF2B5EF4-FFF2-40B4-BE49-F238E27FC236}">
                <a16:creationId xmlns:a16="http://schemas.microsoft.com/office/drawing/2014/main" id="{362658E3-B902-48F1-93F1-8BCDA62C0027}"/>
              </a:ext>
            </a:extLst>
          </p:cNvPr>
          <p:cNvSpPr txBox="1"/>
          <p:nvPr/>
        </p:nvSpPr>
        <p:spPr>
          <a:xfrm>
            <a:off x="5712203" y="2745223"/>
            <a:ext cx="3463001" cy="507831"/>
          </a:xfrm>
          <a:prstGeom prst="rect">
            <a:avLst/>
          </a:prstGeom>
          <a:noFill/>
        </p:spPr>
        <p:txBody>
          <a:bodyPr wrap="square" rtlCol="0">
            <a:spAutoFit/>
          </a:bodyPr>
          <a:lstStyle/>
          <a:p>
            <a:r>
              <a:rPr lang="nl-BE" sz="1350" dirty="0"/>
              <a:t>Minister van Justitie Michael Gove, tijdens de Brexit-campagne </a:t>
            </a:r>
          </a:p>
        </p:txBody>
      </p:sp>
    </p:spTree>
    <p:extLst>
      <p:ext uri="{BB962C8B-B14F-4D97-AF65-F5344CB8AC3E}">
        <p14:creationId xmlns:p14="http://schemas.microsoft.com/office/powerpoint/2010/main" val="3521475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dirty="0"/>
          </a:p>
        </p:txBody>
      </p:sp>
      <p:pic>
        <p:nvPicPr>
          <p:cNvPr id="4" name="Afbeelding 3"/>
          <p:cNvPicPr>
            <a:picLocks noChangeAspect="1"/>
          </p:cNvPicPr>
          <p:nvPr/>
        </p:nvPicPr>
        <p:blipFill>
          <a:blip r:embed="rId2"/>
          <a:stretch>
            <a:fillRect/>
          </a:stretch>
        </p:blipFill>
        <p:spPr>
          <a:xfrm>
            <a:off x="0" y="936120"/>
            <a:ext cx="6518672" cy="3157556"/>
          </a:xfrm>
          <a:prstGeom prst="rect">
            <a:avLst/>
          </a:prstGeom>
        </p:spPr>
      </p:pic>
      <p:pic>
        <p:nvPicPr>
          <p:cNvPr id="1026" name="Picture 2" descr="Afbeeldingsresultaat voor fake news trump&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3965" y="4009480"/>
            <a:ext cx="3540035" cy="1991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fake news trump&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5211" y="4194879"/>
            <a:ext cx="2977447" cy="167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991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42CB-76CB-4B97-8D88-84F1E9F6C840}"/>
              </a:ext>
            </a:extLst>
          </p:cNvPr>
          <p:cNvSpPr>
            <a:spLocks noGrp="1"/>
          </p:cNvSpPr>
          <p:nvPr>
            <p:ph type="title"/>
          </p:nvPr>
        </p:nvSpPr>
        <p:spPr>
          <a:xfrm>
            <a:off x="490796" y="548680"/>
            <a:ext cx="4939868" cy="1257452"/>
          </a:xfrm>
        </p:spPr>
        <p:txBody>
          <a:bodyPr>
            <a:normAutofit/>
          </a:bodyPr>
          <a:lstStyle/>
          <a:p>
            <a:r>
              <a:rPr lang="nl-BE" dirty="0"/>
              <a:t>Facts matter</a:t>
            </a:r>
          </a:p>
        </p:txBody>
      </p:sp>
      <p:sp>
        <p:nvSpPr>
          <p:cNvPr id="3" name="Content Placeholder 2">
            <a:extLst>
              <a:ext uri="{FF2B5EF4-FFF2-40B4-BE49-F238E27FC236}">
                <a16:creationId xmlns:a16="http://schemas.microsoft.com/office/drawing/2014/main" id="{0EFE7FF4-8D65-42B0-ABD4-A3ECE18F9220}"/>
              </a:ext>
            </a:extLst>
          </p:cNvPr>
          <p:cNvSpPr>
            <a:spLocks noGrp="1"/>
          </p:cNvSpPr>
          <p:nvPr>
            <p:ph idx="1"/>
          </p:nvPr>
        </p:nvSpPr>
        <p:spPr>
          <a:xfrm>
            <a:off x="611560" y="1806132"/>
            <a:ext cx="4815005" cy="4647203"/>
          </a:xfrm>
        </p:spPr>
        <p:txBody>
          <a:bodyPr>
            <a:normAutofit/>
          </a:bodyPr>
          <a:lstStyle/>
          <a:p>
            <a:r>
              <a:rPr lang="nl-BE" sz="2400" dirty="0"/>
              <a:t>Hoe de wereld in elkaar zit. Informatie over de toestand van de wereld</a:t>
            </a:r>
          </a:p>
          <a:p>
            <a:pPr lvl="1"/>
            <a:r>
              <a:rPr lang="nl-BE" sz="2000" dirty="0"/>
              <a:t>Beter</a:t>
            </a:r>
          </a:p>
          <a:p>
            <a:pPr lvl="1"/>
            <a:r>
              <a:rPr lang="nl-BE" sz="2000" dirty="0"/>
              <a:t>Slechter</a:t>
            </a:r>
          </a:p>
          <a:p>
            <a:pPr lvl="1"/>
            <a:r>
              <a:rPr lang="nl-BE" sz="2000" dirty="0"/>
              <a:t>Fake-</a:t>
            </a:r>
            <a:r>
              <a:rPr lang="nl-BE" sz="2000" dirty="0" err="1"/>
              <a:t>news</a:t>
            </a:r>
            <a:r>
              <a:rPr lang="nl-BE" sz="2000" dirty="0"/>
              <a:t>  –  </a:t>
            </a:r>
            <a:r>
              <a:rPr lang="nl-BE" sz="2000" dirty="0" err="1"/>
              <a:t>fact</a:t>
            </a:r>
            <a:r>
              <a:rPr lang="nl-BE" sz="2000" dirty="0"/>
              <a:t>-check</a:t>
            </a:r>
          </a:p>
          <a:p>
            <a:pPr lvl="1"/>
            <a:r>
              <a:rPr lang="nl-BE" sz="2000" b="1" dirty="0"/>
              <a:t>Kan een middel zijn tegen polarisering?</a:t>
            </a:r>
          </a:p>
          <a:p>
            <a:endParaRPr lang="nl-BE" sz="1800" dirty="0"/>
          </a:p>
          <a:p>
            <a:pPr marL="0" indent="0">
              <a:buNone/>
            </a:pPr>
            <a:r>
              <a:rPr lang="nl-BE" sz="1800" dirty="0"/>
              <a:t> </a:t>
            </a:r>
          </a:p>
        </p:txBody>
      </p:sp>
      <p:pic>
        <p:nvPicPr>
          <p:cNvPr id="4" name="Picture 3">
            <a:extLst>
              <a:ext uri="{FF2B5EF4-FFF2-40B4-BE49-F238E27FC236}">
                <a16:creationId xmlns:a16="http://schemas.microsoft.com/office/drawing/2014/main" id="{1FA4A4C8-470B-4D7E-9CF9-37E5E8E31267}"/>
              </a:ext>
            </a:extLst>
          </p:cNvPr>
          <p:cNvPicPr>
            <a:picLocks noChangeAspect="1"/>
          </p:cNvPicPr>
          <p:nvPr/>
        </p:nvPicPr>
        <p:blipFill rotWithShape="1">
          <a:blip r:embed="rId2"/>
          <a:srcRect t="2019" b="2188"/>
          <a:stretch/>
        </p:blipFill>
        <p:spPr>
          <a:xfrm>
            <a:off x="5565089" y="548680"/>
            <a:ext cx="3476693" cy="5143493"/>
          </a:xfrm>
          <a:prstGeom prst="rect">
            <a:avLst/>
          </a:prstGeom>
          <a:effectLst/>
        </p:spPr>
      </p:pic>
    </p:spTree>
    <p:extLst>
      <p:ext uri="{BB962C8B-B14F-4D97-AF65-F5344CB8AC3E}">
        <p14:creationId xmlns:p14="http://schemas.microsoft.com/office/powerpoint/2010/main" val="1329471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199A5B-F78C-471F-9506-19EA1F586AE3}"/>
              </a:ext>
            </a:extLst>
          </p:cNvPr>
          <p:cNvPicPr>
            <a:picLocks noChangeAspect="1"/>
          </p:cNvPicPr>
          <p:nvPr/>
        </p:nvPicPr>
        <p:blipFill>
          <a:blip r:embed="rId3"/>
          <a:stretch>
            <a:fillRect/>
          </a:stretch>
        </p:blipFill>
        <p:spPr>
          <a:xfrm>
            <a:off x="-252536" y="1052736"/>
            <a:ext cx="5482799" cy="3070367"/>
          </a:xfrm>
          <a:prstGeom prst="rect">
            <a:avLst/>
          </a:prstGeom>
          <a:noFill/>
        </p:spPr>
      </p:pic>
      <p:pic>
        <p:nvPicPr>
          <p:cNvPr id="2" name="Picture 1">
            <a:extLst>
              <a:ext uri="{FF2B5EF4-FFF2-40B4-BE49-F238E27FC236}">
                <a16:creationId xmlns:a16="http://schemas.microsoft.com/office/drawing/2014/main" id="{427AB7BC-711A-A25B-F3D2-9C517B9EB715}"/>
              </a:ext>
            </a:extLst>
          </p:cNvPr>
          <p:cNvPicPr>
            <a:picLocks noChangeAspect="1"/>
          </p:cNvPicPr>
          <p:nvPr/>
        </p:nvPicPr>
        <p:blipFill>
          <a:blip r:embed="rId4"/>
          <a:stretch>
            <a:fillRect/>
          </a:stretch>
        </p:blipFill>
        <p:spPr>
          <a:xfrm>
            <a:off x="4716016" y="0"/>
            <a:ext cx="4302384" cy="6858000"/>
          </a:xfrm>
          <a:prstGeom prst="rect">
            <a:avLst/>
          </a:prstGeom>
        </p:spPr>
      </p:pic>
    </p:spTree>
    <p:extLst>
      <p:ext uri="{BB962C8B-B14F-4D97-AF65-F5344CB8AC3E}">
        <p14:creationId xmlns:p14="http://schemas.microsoft.com/office/powerpoint/2010/main" val="3517888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8B9F-D50E-8E0B-6E13-36B4FF26E8DE}"/>
              </a:ext>
            </a:extLst>
          </p:cNvPr>
          <p:cNvSpPr>
            <a:spLocks noGrp="1"/>
          </p:cNvSpPr>
          <p:nvPr>
            <p:ph type="title"/>
          </p:nvPr>
        </p:nvSpPr>
        <p:spPr/>
        <p:txBody>
          <a:bodyPr/>
          <a:lstStyle/>
          <a:p>
            <a:pPr algn="l"/>
            <a:r>
              <a:rPr lang="nl-BE" dirty="0"/>
              <a:t>	“Wetenschap”</a:t>
            </a:r>
          </a:p>
        </p:txBody>
      </p:sp>
      <p:sp>
        <p:nvSpPr>
          <p:cNvPr id="3" name="Content Placeholder 2">
            <a:extLst>
              <a:ext uri="{FF2B5EF4-FFF2-40B4-BE49-F238E27FC236}">
                <a16:creationId xmlns:a16="http://schemas.microsoft.com/office/drawing/2014/main" id="{AD664E81-FC75-251E-B615-87AE2FA104CE}"/>
              </a:ext>
            </a:extLst>
          </p:cNvPr>
          <p:cNvSpPr>
            <a:spLocks noGrp="1"/>
          </p:cNvSpPr>
          <p:nvPr>
            <p:ph idx="1"/>
          </p:nvPr>
        </p:nvSpPr>
        <p:spPr>
          <a:xfrm>
            <a:off x="457200" y="1417638"/>
            <a:ext cx="8229600" cy="4525963"/>
          </a:xfrm>
        </p:spPr>
        <p:txBody>
          <a:bodyPr>
            <a:normAutofit fontScale="92500" lnSpcReduction="20000"/>
          </a:bodyPr>
          <a:lstStyle/>
          <a:p>
            <a:r>
              <a:rPr lang="nl-BE" dirty="0"/>
              <a:t>Natuurfilosofie</a:t>
            </a:r>
          </a:p>
          <a:p>
            <a:endParaRPr lang="nl-BE" dirty="0"/>
          </a:p>
          <a:p>
            <a:r>
              <a:rPr lang="nl-BE" dirty="0"/>
              <a:t>17</a:t>
            </a:r>
            <a:r>
              <a:rPr lang="nl-BE" baseline="30000" dirty="0"/>
              <a:t>de</a:t>
            </a:r>
            <a:r>
              <a:rPr lang="nl-BE" dirty="0"/>
              <a:t> eeuw (H5)</a:t>
            </a:r>
          </a:p>
          <a:p>
            <a:endParaRPr lang="nl-BE" dirty="0"/>
          </a:p>
          <a:p>
            <a:r>
              <a:rPr lang="nl-BE" dirty="0"/>
              <a:t>Collectieve onderneming</a:t>
            </a:r>
          </a:p>
          <a:p>
            <a:r>
              <a:rPr lang="nl-BE" dirty="0"/>
              <a:t>Methode</a:t>
            </a:r>
          </a:p>
          <a:p>
            <a:r>
              <a:rPr lang="nl-BE" dirty="0"/>
              <a:t>Web </a:t>
            </a:r>
          </a:p>
          <a:p>
            <a:endParaRPr lang="nl-BE" dirty="0"/>
          </a:p>
          <a:p>
            <a:r>
              <a:rPr lang="nl-BE" dirty="0"/>
              <a:t>Voorlopig beste kennis</a:t>
            </a:r>
          </a:p>
          <a:p>
            <a:pPr lvl="1"/>
            <a:r>
              <a:rPr lang="nl-BE" dirty="0"/>
              <a:t>Karl Raimund Popper (1902-1994)</a:t>
            </a:r>
          </a:p>
          <a:p>
            <a:endParaRPr lang="nl-BE" dirty="0"/>
          </a:p>
        </p:txBody>
      </p:sp>
      <p:pic>
        <p:nvPicPr>
          <p:cNvPr id="4" name="Picture 3">
            <a:extLst>
              <a:ext uri="{FF2B5EF4-FFF2-40B4-BE49-F238E27FC236}">
                <a16:creationId xmlns:a16="http://schemas.microsoft.com/office/drawing/2014/main" id="{1C9E09A8-F29A-B827-9F06-CCB36CA076C2}"/>
              </a:ext>
            </a:extLst>
          </p:cNvPr>
          <p:cNvPicPr>
            <a:picLocks noChangeAspect="1"/>
          </p:cNvPicPr>
          <p:nvPr/>
        </p:nvPicPr>
        <p:blipFill>
          <a:blip r:embed="rId2"/>
          <a:stretch>
            <a:fillRect/>
          </a:stretch>
        </p:blipFill>
        <p:spPr>
          <a:xfrm>
            <a:off x="5789823" y="1"/>
            <a:ext cx="3358986" cy="4293096"/>
          </a:xfrm>
          <a:prstGeom prst="rect">
            <a:avLst/>
          </a:prstGeom>
        </p:spPr>
      </p:pic>
    </p:spTree>
    <p:extLst>
      <p:ext uri="{BB962C8B-B14F-4D97-AF65-F5344CB8AC3E}">
        <p14:creationId xmlns:p14="http://schemas.microsoft.com/office/powerpoint/2010/main" val="27154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FBE99-249E-998F-3898-AC10630E2B10}"/>
              </a:ext>
            </a:extLst>
          </p:cNvPr>
          <p:cNvSpPr>
            <a:spLocks noGrp="1"/>
          </p:cNvSpPr>
          <p:nvPr>
            <p:ph type="title"/>
          </p:nvPr>
        </p:nvSpPr>
        <p:spPr>
          <a:xfrm>
            <a:off x="457200" y="0"/>
            <a:ext cx="8229600" cy="1143000"/>
          </a:xfrm>
        </p:spPr>
        <p:txBody>
          <a:bodyPr/>
          <a:lstStyle/>
          <a:p>
            <a:r>
              <a:rPr lang="nl-BE" dirty="0"/>
              <a:t>“Religie”</a:t>
            </a:r>
          </a:p>
        </p:txBody>
      </p:sp>
      <p:sp>
        <p:nvSpPr>
          <p:cNvPr id="3" name="Content Placeholder 2">
            <a:extLst>
              <a:ext uri="{FF2B5EF4-FFF2-40B4-BE49-F238E27FC236}">
                <a16:creationId xmlns:a16="http://schemas.microsoft.com/office/drawing/2014/main" id="{7C766570-58BD-78FB-E139-DFB7C9640A03}"/>
              </a:ext>
            </a:extLst>
          </p:cNvPr>
          <p:cNvSpPr>
            <a:spLocks noGrp="1"/>
          </p:cNvSpPr>
          <p:nvPr>
            <p:ph idx="1"/>
          </p:nvPr>
        </p:nvSpPr>
        <p:spPr>
          <a:xfrm>
            <a:off x="457200" y="1417638"/>
            <a:ext cx="8229600" cy="5107706"/>
          </a:xfrm>
        </p:spPr>
        <p:txBody>
          <a:bodyPr>
            <a:normAutofit fontScale="92500" lnSpcReduction="20000"/>
          </a:bodyPr>
          <a:lstStyle/>
          <a:p>
            <a:r>
              <a:rPr lang="nl-BE" dirty="0"/>
              <a:t>Gericht op wat de mens en de wereld overstijgt en een dieperen betekenis geeft</a:t>
            </a:r>
          </a:p>
          <a:p>
            <a:endParaRPr lang="nl-BE" dirty="0"/>
          </a:p>
          <a:p>
            <a:r>
              <a:rPr lang="nl-BE" dirty="0"/>
              <a:t>Christendom dominant in de discussie</a:t>
            </a:r>
          </a:p>
          <a:p>
            <a:pPr lvl="1"/>
            <a:r>
              <a:rPr lang="nl-BE" dirty="0"/>
              <a:t>Wetenschap breekt door in Christelijk Europa</a:t>
            </a:r>
          </a:p>
          <a:p>
            <a:pPr lvl="1"/>
            <a:r>
              <a:rPr lang="nl-BE" dirty="0"/>
              <a:t>1960 </a:t>
            </a:r>
            <a:r>
              <a:rPr lang="nl-BE" i="1" dirty="0"/>
              <a:t>Science &amp; Religion</a:t>
            </a:r>
            <a:endParaRPr lang="nl-BE" dirty="0"/>
          </a:p>
          <a:p>
            <a:endParaRPr lang="nl-BE" dirty="0"/>
          </a:p>
          <a:p>
            <a:r>
              <a:rPr lang="nl-BE" dirty="0"/>
              <a:t>Islam</a:t>
            </a:r>
          </a:p>
          <a:p>
            <a:pPr lvl="1"/>
            <a:r>
              <a:rPr lang="nl-BE" dirty="0"/>
              <a:t>Weinig incentive bij moslimtheologen</a:t>
            </a:r>
          </a:p>
          <a:p>
            <a:pPr lvl="1"/>
            <a:r>
              <a:rPr lang="nl-BE" dirty="0"/>
              <a:t>Bloeiperiode voor 12</a:t>
            </a:r>
            <a:r>
              <a:rPr lang="nl-BE" baseline="30000" dirty="0"/>
              <a:t>de</a:t>
            </a:r>
            <a:r>
              <a:rPr lang="nl-BE" dirty="0"/>
              <a:t> eeuw</a:t>
            </a:r>
          </a:p>
          <a:p>
            <a:pPr lvl="1"/>
            <a:r>
              <a:rPr lang="nl-BE" dirty="0"/>
              <a:t>1883 Renan</a:t>
            </a:r>
          </a:p>
          <a:p>
            <a:pPr lvl="1"/>
            <a:r>
              <a:rPr lang="nl-BE" dirty="0"/>
              <a:t>Kolonialisme, Islam versus the West... </a:t>
            </a:r>
          </a:p>
          <a:p>
            <a:pPr lvl="1"/>
            <a:endParaRPr lang="nl-BE" dirty="0"/>
          </a:p>
        </p:txBody>
      </p:sp>
    </p:spTree>
    <p:extLst>
      <p:ext uri="{BB962C8B-B14F-4D97-AF65-F5344CB8AC3E}">
        <p14:creationId xmlns:p14="http://schemas.microsoft.com/office/powerpoint/2010/main" val="416888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65AA-D84E-4966-4CCB-B1EB77898996}"/>
              </a:ext>
            </a:extLst>
          </p:cNvPr>
          <p:cNvSpPr>
            <a:spLocks noGrp="1"/>
          </p:cNvSpPr>
          <p:nvPr>
            <p:ph type="title"/>
          </p:nvPr>
        </p:nvSpPr>
        <p:spPr/>
        <p:txBody>
          <a:bodyPr/>
          <a:lstStyle/>
          <a:p>
            <a:r>
              <a:rPr lang="nl-BE" dirty="0"/>
              <a:t>Perspectief</a:t>
            </a:r>
          </a:p>
        </p:txBody>
      </p:sp>
      <p:sp>
        <p:nvSpPr>
          <p:cNvPr id="3" name="Content Placeholder 2">
            <a:extLst>
              <a:ext uri="{FF2B5EF4-FFF2-40B4-BE49-F238E27FC236}">
                <a16:creationId xmlns:a16="http://schemas.microsoft.com/office/drawing/2014/main" id="{CB81E9A1-B247-97F6-9087-A6980F1B3E1D}"/>
              </a:ext>
            </a:extLst>
          </p:cNvPr>
          <p:cNvSpPr>
            <a:spLocks noGrp="1"/>
          </p:cNvSpPr>
          <p:nvPr>
            <p:ph idx="1"/>
          </p:nvPr>
        </p:nvSpPr>
        <p:spPr>
          <a:xfrm>
            <a:off x="457200" y="1417638"/>
            <a:ext cx="8363272" cy="5165724"/>
          </a:xfrm>
        </p:spPr>
        <p:txBody>
          <a:bodyPr>
            <a:normAutofit fontScale="85000" lnSpcReduction="20000"/>
          </a:bodyPr>
          <a:lstStyle/>
          <a:p>
            <a:r>
              <a:rPr lang="nl-BE" dirty="0"/>
              <a:t>Niet theologisch of apologetisch</a:t>
            </a:r>
          </a:p>
          <a:p>
            <a:pPr lvl="1"/>
            <a:r>
              <a:rPr lang="nl-BE" dirty="0"/>
              <a:t>religie als ervaarbaar en bestudeerbaar fenomeen</a:t>
            </a:r>
          </a:p>
          <a:p>
            <a:pPr lvl="2"/>
            <a:r>
              <a:rPr lang="en-US" altLang="nl-BE" i="1" dirty="0"/>
              <a:t>le fait religieux</a:t>
            </a:r>
          </a:p>
          <a:p>
            <a:pPr lvl="1"/>
            <a:r>
              <a:rPr lang="nl-BE" dirty="0"/>
              <a:t>niet over ‘de ware’ islam, ‘het ware’ christendom…</a:t>
            </a:r>
          </a:p>
          <a:p>
            <a:endParaRPr lang="nl-BE" dirty="0"/>
          </a:p>
          <a:p>
            <a:r>
              <a:rPr lang="nl-BE" dirty="0"/>
              <a:t>Buitenperspectief</a:t>
            </a:r>
          </a:p>
          <a:p>
            <a:pPr lvl="1"/>
            <a:r>
              <a:rPr lang="nl-BE" dirty="0"/>
              <a:t>Europees Hof: met respect voor </a:t>
            </a:r>
            <a:r>
              <a:rPr lang="en-GB" dirty="0"/>
              <a:t>‘</a:t>
            </a:r>
            <a:r>
              <a:rPr lang="en-GB" i="1" dirty="0"/>
              <a:t>pluralism, criticism and objectivity</a:t>
            </a:r>
            <a:r>
              <a:rPr lang="en-GB" dirty="0"/>
              <a:t>”</a:t>
            </a:r>
            <a:endParaRPr lang="nl-BE" dirty="0"/>
          </a:p>
          <a:p>
            <a:pPr lvl="1"/>
            <a:r>
              <a:rPr lang="nl-BE" dirty="0"/>
              <a:t>Levensbeschouwing en religie verschijnen als een zeer </a:t>
            </a:r>
            <a:r>
              <a:rPr lang="nl-BE" u="sng" dirty="0"/>
              <a:t>divers</a:t>
            </a:r>
            <a:r>
              <a:rPr lang="nl-BE" dirty="0"/>
              <a:t> (intern &amp; extern), </a:t>
            </a:r>
            <a:r>
              <a:rPr lang="nl-BE" u="sng" dirty="0"/>
              <a:t>dynamisch</a:t>
            </a:r>
            <a:r>
              <a:rPr lang="nl-BE" dirty="0"/>
              <a:t> en </a:t>
            </a:r>
            <a:r>
              <a:rPr lang="nl-BE" u="sng" dirty="0"/>
              <a:t>ambivalent</a:t>
            </a:r>
            <a:r>
              <a:rPr lang="nl-BE" dirty="0"/>
              <a:t> fenomeen.</a:t>
            </a:r>
          </a:p>
          <a:p>
            <a:endParaRPr lang="nl-BE" dirty="0"/>
          </a:p>
          <a:p>
            <a:r>
              <a:rPr lang="nl-BE" altLang="nl-BE" dirty="0"/>
              <a:t>Niet neutraal inzake “wetenschap” &amp; “democratie”</a:t>
            </a:r>
          </a:p>
          <a:p>
            <a:endParaRPr lang="nl-BE" dirty="0"/>
          </a:p>
          <a:p>
            <a:endParaRPr lang="nl-BE" dirty="0"/>
          </a:p>
          <a:p>
            <a:endParaRPr lang="nl-BE" dirty="0"/>
          </a:p>
        </p:txBody>
      </p:sp>
    </p:spTree>
    <p:extLst>
      <p:ext uri="{BB962C8B-B14F-4D97-AF65-F5344CB8AC3E}">
        <p14:creationId xmlns:p14="http://schemas.microsoft.com/office/powerpoint/2010/main" val="3168161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Afbeelding 10">
            <a:extLst>
              <a:ext uri="{FF2B5EF4-FFF2-40B4-BE49-F238E27FC236}">
                <a16:creationId xmlns:a16="http://schemas.microsoft.com/office/drawing/2014/main" id="{DD53FE6F-8E9A-46A1-94B0-87BA3F6FC8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73117" y="3430191"/>
            <a:ext cx="1759744" cy="131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Afbeelding 11">
            <a:extLst>
              <a:ext uri="{FF2B5EF4-FFF2-40B4-BE49-F238E27FC236}">
                <a16:creationId xmlns:a16="http://schemas.microsoft.com/office/drawing/2014/main" id="{E128BE1D-E11D-4301-9D72-409D119EB7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4998" y="2366964"/>
            <a:ext cx="2135981"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Afbeelding 3" descr="Hare krishna.jpg">
            <a:extLst>
              <a:ext uri="{FF2B5EF4-FFF2-40B4-BE49-F238E27FC236}">
                <a16:creationId xmlns:a16="http://schemas.microsoft.com/office/drawing/2014/main" id="{006743E7-B54E-4CF9-9BF9-A75EE057523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9429" y="857251"/>
            <a:ext cx="2828926" cy="2102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Afbeelding 4" descr="mekka.jpg">
            <a:extLst>
              <a:ext uri="{FF2B5EF4-FFF2-40B4-BE49-F238E27FC236}">
                <a16:creationId xmlns:a16="http://schemas.microsoft.com/office/drawing/2014/main" id="{746EFCDD-70A7-469D-BD3D-FFE9F7C11D8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54066" y="857250"/>
            <a:ext cx="2857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Afbeelding 5" descr="Katholieke mis.jpg">
            <a:extLst>
              <a:ext uri="{FF2B5EF4-FFF2-40B4-BE49-F238E27FC236}">
                <a16:creationId xmlns:a16="http://schemas.microsoft.com/office/drawing/2014/main" id="{825BC445-9A13-4E12-B179-481AD9C47C7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51335" y="2667000"/>
            <a:ext cx="28479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Afbeelding 6" descr="Ritual1.jpg">
            <a:extLst>
              <a:ext uri="{FF2B5EF4-FFF2-40B4-BE49-F238E27FC236}">
                <a16:creationId xmlns:a16="http://schemas.microsoft.com/office/drawing/2014/main" id="{C6FA8C9B-B768-49EF-92E2-F189619DA91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74494" y="2013347"/>
            <a:ext cx="26289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Afbeelding 7" descr="Ritual2.jpg">
            <a:extLst>
              <a:ext uri="{FF2B5EF4-FFF2-40B4-BE49-F238E27FC236}">
                <a16:creationId xmlns:a16="http://schemas.microsoft.com/office/drawing/2014/main" id="{C590B06A-BEF4-4DA6-B70E-E91EFA8CED5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59906" y="4275535"/>
            <a:ext cx="2619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Afbeelding 1">
            <a:extLst>
              <a:ext uri="{FF2B5EF4-FFF2-40B4-BE49-F238E27FC236}">
                <a16:creationId xmlns:a16="http://schemas.microsoft.com/office/drawing/2014/main" id="{8FEC62A9-35F2-4390-B58C-3D20BD2D522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818586" y="864394"/>
            <a:ext cx="2221706"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Afbeelding 9">
            <a:extLst>
              <a:ext uri="{FF2B5EF4-FFF2-40B4-BE49-F238E27FC236}">
                <a16:creationId xmlns:a16="http://schemas.microsoft.com/office/drawing/2014/main" id="{1EEC0B26-BBFE-46A0-900E-D9E39A83D09C}"/>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1335" y="3992166"/>
            <a:ext cx="1962150" cy="200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2" descr="Afbeeldingsresultaat voor le livre de mormon">
            <a:hlinkClick r:id="rId11"/>
            <a:extLst>
              <a:ext uri="{FF2B5EF4-FFF2-40B4-BE49-F238E27FC236}">
                <a16:creationId xmlns:a16="http://schemas.microsoft.com/office/drawing/2014/main" id="{5BF7D8B2-499B-4463-B308-68E394BAE35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82816" y="3644503"/>
            <a:ext cx="1699022"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3">
            <a:extLst>
              <a:ext uri="{FF2B5EF4-FFF2-40B4-BE49-F238E27FC236}">
                <a16:creationId xmlns:a16="http://schemas.microsoft.com/office/drawing/2014/main" id="{1F2035C9-74C0-461E-A58D-2C64E689BBC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87741" y="3655220"/>
            <a:ext cx="1357313" cy="1893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61" name="Picture 4">
            <a:extLst>
              <a:ext uri="{FF2B5EF4-FFF2-40B4-BE49-F238E27FC236}">
                <a16:creationId xmlns:a16="http://schemas.microsoft.com/office/drawing/2014/main" id="{23A1AB5A-FA38-43FE-923E-3A3476D3E3D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91326" y="4748214"/>
            <a:ext cx="1275160" cy="132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40E8B6C1-2DDB-327F-4348-AAC94E633C73}"/>
              </a:ext>
            </a:extLst>
          </p:cNvPr>
          <p:cNvSpPr txBox="1"/>
          <p:nvPr/>
        </p:nvSpPr>
        <p:spPr>
          <a:xfrm>
            <a:off x="2132410" y="6165055"/>
            <a:ext cx="5463926" cy="369332"/>
          </a:xfrm>
          <a:prstGeom prst="rect">
            <a:avLst/>
          </a:prstGeom>
          <a:noFill/>
        </p:spPr>
        <p:txBody>
          <a:bodyPr wrap="square" rtlCol="0">
            <a:spAutoFit/>
          </a:bodyPr>
          <a:lstStyle/>
          <a:p>
            <a:r>
              <a:rPr lang="nl-BE" dirty="0"/>
              <a:t>“De mens is ongeneeslijk religieus”</a:t>
            </a:r>
          </a:p>
        </p:txBody>
      </p:sp>
    </p:spTree>
    <p:extLst>
      <p:ext uri="{BB962C8B-B14F-4D97-AF65-F5344CB8AC3E}">
        <p14:creationId xmlns:p14="http://schemas.microsoft.com/office/powerpoint/2010/main" val="351785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2CF6A5-ED48-4D9E-B3C1-0E3417332C1B}"/>
              </a:ext>
            </a:extLst>
          </p:cNvPr>
          <p:cNvPicPr>
            <a:picLocks noChangeAspect="1"/>
          </p:cNvPicPr>
          <p:nvPr/>
        </p:nvPicPr>
        <p:blipFill rotWithShape="1">
          <a:blip r:embed="rId2"/>
          <a:srcRect l="4125" r="20875"/>
          <a:stretch/>
        </p:blipFill>
        <p:spPr>
          <a:xfrm>
            <a:off x="20" y="10"/>
            <a:ext cx="9143980" cy="6857990"/>
          </a:xfrm>
          <a:prstGeom prst="rect">
            <a:avLst/>
          </a:prstGeom>
          <a:noFill/>
        </p:spPr>
      </p:pic>
    </p:spTree>
    <p:extLst>
      <p:ext uri="{BB962C8B-B14F-4D97-AF65-F5344CB8AC3E}">
        <p14:creationId xmlns:p14="http://schemas.microsoft.com/office/powerpoint/2010/main" val="1134894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52C79F-2A66-428B-B881-0B10E00FF579}"/>
              </a:ext>
            </a:extLst>
          </p:cNvPr>
          <p:cNvPicPr>
            <a:picLocks noGrp="1" noChangeAspect="1"/>
          </p:cNvPicPr>
          <p:nvPr>
            <p:ph idx="1"/>
          </p:nvPr>
        </p:nvPicPr>
        <p:blipFill rotWithShape="1">
          <a:blip r:embed="rId2"/>
          <a:srcRect t="11434"/>
          <a:stretch/>
        </p:blipFill>
        <p:spPr>
          <a:xfrm>
            <a:off x="15" y="858211"/>
            <a:ext cx="9143985" cy="5142539"/>
          </a:xfrm>
          <a:prstGeom prst="rect">
            <a:avLst/>
          </a:prstGeom>
        </p:spPr>
      </p:pic>
    </p:spTree>
    <p:extLst>
      <p:ext uri="{BB962C8B-B14F-4D97-AF65-F5344CB8AC3E}">
        <p14:creationId xmlns:p14="http://schemas.microsoft.com/office/powerpoint/2010/main" val="2045202095"/>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4947</TotalTime>
  <Words>1060</Words>
  <Application>Microsoft Office PowerPoint</Application>
  <PresentationFormat>On-screen Show (4:3)</PresentationFormat>
  <Paragraphs>187</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Arabic Typesetting</vt:lpstr>
      <vt:lpstr>Arial</vt:lpstr>
      <vt:lpstr>Calibri</vt:lpstr>
      <vt:lpstr>open sans</vt:lpstr>
      <vt:lpstr>Kantoorthema</vt:lpstr>
      <vt:lpstr>Wetenschap en religie  Een spannend duo</vt:lpstr>
      <vt:lpstr>Science and Religion</vt:lpstr>
      <vt:lpstr>PowerPoint Presentation</vt:lpstr>
      <vt:lpstr> “Wetenschap”</vt:lpstr>
      <vt:lpstr>“Religie”</vt:lpstr>
      <vt:lpstr>Perspectief</vt:lpstr>
      <vt:lpstr>PowerPoint Presentation</vt:lpstr>
      <vt:lpstr>PowerPoint Presentation</vt:lpstr>
      <vt:lpstr>PowerPoint Presentation</vt:lpstr>
      <vt:lpstr>PEW report</vt:lpstr>
      <vt:lpstr>PowerPoint Presentation</vt:lpstr>
      <vt:lpstr>PowerPoint Presentation</vt:lpstr>
      <vt:lpstr>PowerPoint Presentation</vt:lpstr>
      <vt:lpstr>PowerPoint Presentation</vt:lpstr>
      <vt:lpstr>Hoofdstuk 1</vt:lpstr>
      <vt:lpstr>PowerPoint Presentation</vt:lpstr>
      <vt:lpstr>Praktisch belang van kennis</vt:lpstr>
      <vt:lpstr>Moreel waarde van kennis</vt:lpstr>
      <vt:lpstr>Zingevende interesse</vt:lpstr>
      <vt:lpstr>Waarom? </vt:lpstr>
      <vt:lpstr>Het mythische denken</vt:lpstr>
      <vt:lpstr>PowerPoint Presentation</vt:lpstr>
      <vt:lpstr>Het leven is meer dan wetenschap alleen “Leefwereld” </vt:lpstr>
      <vt:lpstr>PowerPoint Presentation</vt:lpstr>
      <vt:lpstr>PowerPoint Presentation</vt:lpstr>
      <vt:lpstr>Zinvragen =/ cognitieve</vt:lpstr>
      <vt:lpstr>Is/Ought kloof (David Hume)</vt:lpstr>
      <vt:lpstr>Max Weber 1919</vt:lpstr>
      <vt:lpstr>Kritische Theorie Value-free science: impossible and undesirable</vt:lpstr>
      <vt:lpstr>PowerPoint Presentation</vt:lpstr>
      <vt:lpstr>PowerPoint Presentation</vt:lpstr>
      <vt:lpstr>Science is ambivalent</vt:lpstr>
      <vt:lpstr>Expertocratie?</vt:lpstr>
      <vt:lpstr>PowerPoint Presentation</vt:lpstr>
      <vt:lpstr>Facts matter</vt:lpstr>
      <vt:lpstr>PowerPoint Presentation</vt:lpstr>
      <vt:lpstr>Facts matter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Geloof en wetenschap een spannend duo</dc:title>
  <dc:creator>Patrick Loobuyck</dc:creator>
  <cp:lastModifiedBy>Patrick Loobuyck</cp:lastModifiedBy>
  <cp:revision>76</cp:revision>
  <dcterms:created xsi:type="dcterms:W3CDTF">2020-11-19T20:24:34Z</dcterms:created>
  <dcterms:modified xsi:type="dcterms:W3CDTF">2023-09-27T07:55:40Z</dcterms:modified>
</cp:coreProperties>
</file>